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310" y="629158"/>
            <a:ext cx="1067937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62783" y="4952238"/>
            <a:ext cx="7266432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hlink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F4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F4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F495CA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F495C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F495CA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EB3C9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B1126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B1126C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FC0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FC0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F4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F4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F495CA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F495C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F495CA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EB3C9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B1126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B1126C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6FC0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F4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F4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F495CA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F495C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F495CA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EB3C9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B1126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B1126C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310" y="629158"/>
            <a:ext cx="1067937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6FC0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310" y="2034369"/>
            <a:ext cx="10679379" cy="3177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32103" y="2225462"/>
            <a:ext cx="8258175" cy="1569085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5400" b="1" dirty="0">
                <a:solidFill>
                  <a:srgbClr val="006FC0"/>
                </a:solidFill>
                <a:latin typeface="微軟正黑體"/>
                <a:cs typeface="微軟正黑體"/>
              </a:rPr>
              <a:t>對餵哺母乳女性的平等待遇</a:t>
            </a:r>
            <a:endParaRPr sz="5400">
              <a:latin typeface="微軟正黑體"/>
              <a:cs typeface="微軟正黑體"/>
            </a:endParaRPr>
          </a:p>
          <a:p>
            <a:pPr marL="3870960">
              <a:lnSpc>
                <a:spcPct val="100000"/>
              </a:lnSpc>
              <a:spcBef>
                <a:spcPts val="790"/>
              </a:spcBef>
            </a:pPr>
            <a:r>
              <a:rPr sz="2800" b="1" spc="-10" dirty="0">
                <a:latin typeface="微軟正黑體"/>
                <a:cs typeface="微軟正黑體"/>
              </a:rPr>
              <a:t>平等機會委員會主</a:t>
            </a:r>
            <a:r>
              <a:rPr sz="2800" b="1" spc="-5" dirty="0">
                <a:latin typeface="微軟正黑體"/>
                <a:cs typeface="微軟正黑體"/>
              </a:rPr>
              <a:t>席</a:t>
            </a:r>
            <a:r>
              <a:rPr sz="2800" b="1" spc="114" dirty="0">
                <a:latin typeface="微軟正黑體"/>
                <a:cs typeface="微軟正黑體"/>
              </a:rPr>
              <a:t> </a:t>
            </a:r>
            <a:r>
              <a:rPr sz="2800" b="1" spc="-5" dirty="0">
                <a:latin typeface="微軟正黑體"/>
                <a:cs typeface="微軟正黑體"/>
              </a:rPr>
              <a:t>朱敏健</a:t>
            </a:r>
            <a:endParaRPr sz="2800">
              <a:latin typeface="微軟正黑體"/>
              <a:cs typeface="微軟正黑體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116" y="641604"/>
            <a:ext cx="4084320" cy="9418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108" y="4140708"/>
            <a:ext cx="1470660" cy="19949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6405" marR="5080" indent="-228600">
              <a:lnSpc>
                <a:spcPct val="100000"/>
              </a:lnSpc>
              <a:spcBef>
                <a:spcPts val="100"/>
              </a:spcBef>
            </a:pPr>
            <a:r>
              <a:rPr dirty="0"/>
              <a:t>「國際母乳哺育</a:t>
            </a:r>
            <a:r>
              <a:rPr spc="5" dirty="0"/>
              <a:t>周</a:t>
            </a:r>
            <a:r>
              <a:rPr dirty="0"/>
              <a:t>2021」線上慶典  2021</a:t>
            </a:r>
            <a:r>
              <a:rPr spc="-5" dirty="0"/>
              <a:t>年</a:t>
            </a:r>
            <a:r>
              <a:rPr dirty="0"/>
              <a:t>8</a:t>
            </a:r>
            <a:r>
              <a:rPr spc="-5" dirty="0"/>
              <a:t>月</a:t>
            </a:r>
            <a:r>
              <a:rPr dirty="0"/>
              <a:t>6日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F495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F495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0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1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1" y="6857996"/>
                  </a:lnTo>
                  <a:lnTo>
                    <a:pt x="3006851" y="0"/>
                  </a:lnTo>
                  <a:close/>
                </a:path>
              </a:pathLst>
            </a:custGeom>
            <a:solidFill>
              <a:srgbClr val="F495CA">
                <a:alpha val="3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F495C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F495CA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1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EB3C9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4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9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EB3C9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B1126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22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僱主的法律責任</a:t>
            </a: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5652" y="3573779"/>
            <a:ext cx="3546347" cy="328422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56310" y="2183637"/>
            <a:ext cx="7474584" cy="2713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lr>
                <a:srgbClr val="EB3C9F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僱主須為其僱員在受僱期間作出的</a:t>
            </a:r>
            <a:r>
              <a:rPr sz="2800" dirty="0">
                <a:solidFill>
                  <a:srgbClr val="404040"/>
                </a:solidFill>
                <a:latin typeface="微軟正黑體"/>
                <a:cs typeface="微軟正黑體"/>
              </a:rPr>
              <a:t>歧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視行</a:t>
            </a:r>
            <a:r>
              <a:rPr sz="2800" dirty="0">
                <a:solidFill>
                  <a:srgbClr val="404040"/>
                </a:solidFill>
                <a:latin typeface="微軟正黑體"/>
                <a:cs typeface="微軟正黑體"/>
              </a:rPr>
              <a:t>為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負 上法律責任，</a:t>
            </a:r>
            <a:r>
              <a:rPr sz="2800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微軟正黑體"/>
                <a:cs typeface="微軟正黑體"/>
              </a:rPr>
              <a:t>不論僱主是否知悉或</a:t>
            </a:r>
            <a:r>
              <a:rPr sz="28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微軟正黑體"/>
                <a:cs typeface="微軟正黑體"/>
              </a:rPr>
              <a:t>批准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僱</a:t>
            </a:r>
            <a:r>
              <a:rPr sz="2800" spc="5" dirty="0">
                <a:solidFill>
                  <a:srgbClr val="404040"/>
                </a:solidFill>
                <a:latin typeface="微軟正黑體"/>
                <a:cs typeface="微軟正黑體"/>
              </a:rPr>
              <a:t>員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作 </a:t>
            </a:r>
            <a:r>
              <a:rPr sz="2800" spc="-10" dirty="0">
                <a:solidFill>
                  <a:srgbClr val="404040"/>
                </a:solidFill>
                <a:latin typeface="微軟正黑體"/>
                <a:cs typeface="微軟正黑體"/>
              </a:rPr>
              <a:t>出該事情。</a:t>
            </a:r>
            <a:endParaRPr sz="2800">
              <a:latin typeface="微軟正黑體"/>
              <a:cs typeface="微軟正黑體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10"/>
              </a:spcBef>
              <a:buClr>
                <a:srgbClr val="EB3C9F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如僱主能證明已採取</a:t>
            </a:r>
            <a:r>
              <a:rPr sz="2800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微軟正黑體"/>
                <a:cs typeface="微軟正黑體"/>
              </a:rPr>
              <a:t>合理地切實可</a:t>
            </a:r>
            <a:r>
              <a:rPr sz="28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微軟正黑體"/>
                <a:cs typeface="微軟正黑體"/>
              </a:rPr>
              <a:t>行</a:t>
            </a:r>
            <a:r>
              <a:rPr sz="2800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微軟正黑體"/>
                <a:cs typeface="微軟正黑體"/>
              </a:rPr>
              <a:t>的步</a:t>
            </a:r>
            <a:r>
              <a:rPr sz="2800" u="sng" spc="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微軟正黑體"/>
                <a:cs typeface="微軟正黑體"/>
              </a:rPr>
              <a:t>驟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， 以防止僱員作出該作為，則無須為</a:t>
            </a:r>
            <a:r>
              <a:rPr sz="2800" dirty="0">
                <a:solidFill>
                  <a:srgbClr val="404040"/>
                </a:solidFill>
                <a:latin typeface="微軟正黑體"/>
                <a:cs typeface="微軟正黑體"/>
              </a:rPr>
              <a:t>僱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員的</a:t>
            </a:r>
            <a:r>
              <a:rPr sz="2800" dirty="0">
                <a:solidFill>
                  <a:srgbClr val="404040"/>
                </a:solidFill>
                <a:latin typeface="微軟正黑體"/>
                <a:cs typeface="微軟正黑體"/>
              </a:rPr>
              <a:t>歧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視 </a:t>
            </a:r>
            <a:r>
              <a:rPr sz="2800" spc="-10" dirty="0">
                <a:solidFill>
                  <a:srgbClr val="404040"/>
                </a:solidFill>
                <a:latin typeface="微軟正黑體"/>
                <a:cs typeface="微軟正黑體"/>
              </a:rPr>
              <a:t>行為負上法責任。</a:t>
            </a:r>
            <a:endParaRPr sz="28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68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如何支持餵哺母乳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605326"/>
            <a:ext cx="6406515" cy="3732529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微軟正黑體"/>
                <a:cs typeface="微軟正黑體"/>
              </a:rPr>
              <a:t>僱主</a:t>
            </a:r>
            <a:endParaRPr sz="3200">
              <a:latin typeface="微軟正黑體"/>
              <a:cs typeface="微軟正黑體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EB3C9F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制</a:t>
            </a:r>
            <a:r>
              <a:rPr sz="2800" spc="-10" dirty="0">
                <a:solidFill>
                  <a:srgbClr val="404040"/>
                </a:solidFill>
                <a:latin typeface="微軟正黑體"/>
                <a:cs typeface="微軟正黑體"/>
              </a:rPr>
              <a:t>定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有關母乳餵哺的書面政策</a:t>
            </a:r>
            <a:endParaRPr sz="2800">
              <a:latin typeface="微軟正黑體"/>
              <a:cs typeface="微軟正黑體"/>
            </a:endParaRPr>
          </a:p>
          <a:p>
            <a:pPr marL="355600" indent="-342900">
              <a:lnSpc>
                <a:spcPct val="100000"/>
              </a:lnSpc>
              <a:spcBef>
                <a:spcPts val="975"/>
              </a:spcBef>
              <a:buClr>
                <a:srgbClr val="EB3C9F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告</a:t>
            </a:r>
            <a:r>
              <a:rPr sz="2800" spc="-10" dirty="0">
                <a:solidFill>
                  <a:srgbClr val="404040"/>
                </a:solidFill>
                <a:latin typeface="微軟正黑體"/>
                <a:cs typeface="微軟正黑體"/>
              </a:rPr>
              <a:t>知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員工有關政策</a:t>
            </a:r>
            <a:r>
              <a:rPr sz="2800" spc="-5" dirty="0">
                <a:solidFill>
                  <a:srgbClr val="404040"/>
                </a:solidFill>
                <a:latin typeface="新細明體"/>
                <a:cs typeface="新細明體"/>
              </a:rPr>
              <a:t>、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提供培訓</a:t>
            </a:r>
            <a:endParaRPr sz="2800">
              <a:latin typeface="微軟正黑體"/>
              <a:cs typeface="微軟正黑體"/>
            </a:endParaRPr>
          </a:p>
          <a:p>
            <a:pPr marL="355600" marR="5080" indent="-342900">
              <a:lnSpc>
                <a:spcPct val="100000"/>
              </a:lnSpc>
              <a:spcBef>
                <a:spcPts val="1019"/>
              </a:spcBef>
              <a:buClr>
                <a:srgbClr val="EB3C9F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spc="-10" dirty="0">
                <a:solidFill>
                  <a:srgbClr val="404040"/>
                </a:solidFill>
                <a:latin typeface="微軟正黑體"/>
                <a:cs typeface="微軟正黑體"/>
              </a:rPr>
              <a:t>為哺乳員工安排合適的設施和時段</a:t>
            </a:r>
            <a:r>
              <a:rPr sz="2800" dirty="0">
                <a:solidFill>
                  <a:srgbClr val="404040"/>
                </a:solidFill>
                <a:latin typeface="微軟正黑體"/>
                <a:cs typeface="微軟正黑體"/>
              </a:rPr>
              <a:t>以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便 </a:t>
            </a:r>
            <a:r>
              <a:rPr sz="2800" spc="-10" dirty="0">
                <a:solidFill>
                  <a:srgbClr val="404040"/>
                </a:solidFill>
                <a:latin typeface="微軟正黑體"/>
                <a:cs typeface="微軟正黑體"/>
              </a:rPr>
              <a:t>集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乳</a:t>
            </a:r>
            <a:endParaRPr sz="2800">
              <a:latin typeface="微軟正黑體"/>
              <a:cs typeface="微軟正黑體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buClr>
                <a:srgbClr val="EB3C9F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考</a:t>
            </a:r>
            <a:r>
              <a:rPr sz="2800" spc="-10" dirty="0">
                <a:solidFill>
                  <a:srgbClr val="404040"/>
                </a:solidFill>
                <a:latin typeface="微軟正黑體"/>
                <a:cs typeface="微軟正黑體"/>
              </a:rPr>
              <a:t>慮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員工有關彈性工作或更改工作</a:t>
            </a:r>
            <a:r>
              <a:rPr sz="2800" dirty="0">
                <a:solidFill>
                  <a:srgbClr val="404040"/>
                </a:solidFill>
                <a:latin typeface="微軟正黑體"/>
                <a:cs typeface="微軟正黑體"/>
              </a:rPr>
              <a:t>情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況 </a:t>
            </a:r>
            <a:r>
              <a:rPr sz="2800" spc="-10" dirty="0">
                <a:solidFill>
                  <a:srgbClr val="404040"/>
                </a:solidFill>
                <a:latin typeface="微軟正黑體"/>
                <a:cs typeface="微軟正黑體"/>
              </a:rPr>
              <a:t>的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要求</a:t>
            </a:r>
            <a:endParaRPr sz="2800">
              <a:latin typeface="微軟正黑體"/>
              <a:cs typeface="微軟正黑體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743" y="2282951"/>
            <a:ext cx="4334256" cy="2977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68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如何支持餵哺母乳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034369"/>
            <a:ext cx="7473315" cy="317754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3200" b="1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微軟正黑體"/>
                <a:cs typeface="微軟正黑體"/>
              </a:rPr>
              <a:t>貨品、設施及服務提供者</a:t>
            </a:r>
            <a:endParaRPr sz="3200">
              <a:latin typeface="微軟正黑體"/>
              <a:cs typeface="微軟正黑體"/>
            </a:endParaRPr>
          </a:p>
          <a:p>
            <a:pPr marL="355600" marR="5080" indent="-342900">
              <a:lnSpc>
                <a:spcPct val="100000"/>
              </a:lnSpc>
              <a:spcBef>
                <a:spcPts val="1015"/>
              </a:spcBef>
              <a:buClr>
                <a:srgbClr val="EB3C9F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制</a:t>
            </a:r>
            <a:r>
              <a:rPr sz="2800" spc="-10" dirty="0">
                <a:solidFill>
                  <a:srgbClr val="404040"/>
                </a:solidFill>
                <a:latin typeface="微軟正黑體"/>
                <a:cs typeface="微軟正黑體"/>
              </a:rPr>
              <a:t>定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書面政策及告知員工，向顧客</a:t>
            </a:r>
            <a:r>
              <a:rPr sz="2800" dirty="0">
                <a:solidFill>
                  <a:srgbClr val="404040"/>
                </a:solidFill>
                <a:latin typeface="微軟正黑體"/>
                <a:cs typeface="微軟正黑體"/>
              </a:rPr>
              <a:t>宣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傳政</a:t>
            </a:r>
            <a:r>
              <a:rPr sz="2800" dirty="0">
                <a:solidFill>
                  <a:srgbClr val="404040"/>
                </a:solidFill>
                <a:latin typeface="微軟正黑體"/>
                <a:cs typeface="微軟正黑體"/>
              </a:rPr>
              <a:t>策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和 </a:t>
            </a:r>
            <a:r>
              <a:rPr sz="2800" spc="-10" dirty="0">
                <a:solidFill>
                  <a:srgbClr val="404040"/>
                </a:solidFill>
                <a:latin typeface="微軟正黑體"/>
                <a:cs typeface="微軟正黑體"/>
              </a:rPr>
              <a:t>相關設施</a:t>
            </a:r>
            <a:endParaRPr sz="2800">
              <a:latin typeface="微軟正黑體"/>
              <a:cs typeface="微軟正黑體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EB3C9F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設</a:t>
            </a:r>
            <a:r>
              <a:rPr sz="2800" spc="-10" dirty="0">
                <a:solidFill>
                  <a:srgbClr val="404040"/>
                </a:solidFill>
                <a:latin typeface="微軟正黑體"/>
                <a:cs typeface="微軟正黑體"/>
              </a:rPr>
              <a:t>置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育嬰間及哺乳室，但不應強制</a:t>
            </a:r>
            <a:r>
              <a:rPr sz="2800" dirty="0">
                <a:solidFill>
                  <a:srgbClr val="404040"/>
                </a:solidFill>
                <a:latin typeface="微軟正黑體"/>
                <a:cs typeface="微軟正黑體"/>
              </a:rPr>
              <a:t>哺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乳女</a:t>
            </a:r>
            <a:r>
              <a:rPr sz="2800" dirty="0">
                <a:solidFill>
                  <a:srgbClr val="404040"/>
                </a:solidFill>
                <a:latin typeface="微軟正黑體"/>
                <a:cs typeface="微軟正黑體"/>
              </a:rPr>
              <a:t>性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使 用</a:t>
            </a:r>
            <a:endParaRPr sz="2800">
              <a:latin typeface="微軟正黑體"/>
              <a:cs typeface="微軟正黑體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EB3C9F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洗手間</a:t>
            </a:r>
            <a:r>
              <a:rPr sz="2800" spc="-10" dirty="0">
                <a:solidFill>
                  <a:srgbClr val="404040"/>
                </a:solidFill>
                <a:latin typeface="微軟正黑體"/>
                <a:cs typeface="微軟正黑體"/>
              </a:rPr>
              <a:t>不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適宜用於哺乳及</a:t>
            </a:r>
            <a:r>
              <a:rPr sz="2800" spc="-20" dirty="0">
                <a:solidFill>
                  <a:srgbClr val="404040"/>
                </a:solidFill>
                <a:latin typeface="微軟正黑體"/>
                <a:cs typeface="微軟正黑體"/>
              </a:rPr>
              <a:t>集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乳</a:t>
            </a:r>
            <a:endParaRPr sz="2800">
              <a:latin typeface="微軟正黑體"/>
              <a:cs typeface="微軟正黑體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7800" y="2161032"/>
            <a:ext cx="3124199" cy="21701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629158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FC0"/>
                </a:solidFill>
                <a:latin typeface="微軟正黑體"/>
                <a:cs typeface="微軟正黑體"/>
              </a:rPr>
              <a:t>宣傳</a:t>
            </a:r>
            <a:endParaRPr sz="3600">
              <a:latin typeface="微軟正黑體"/>
              <a:cs typeface="微軟正黑體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283" y="2109216"/>
            <a:ext cx="3140964" cy="44439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9535" y="1518920"/>
            <a:ext cx="1891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00"/>
                </a:solidFill>
              </a:rPr>
              <a:t>平等</a:t>
            </a:r>
            <a:r>
              <a:rPr sz="2400" spc="-5" dirty="0">
                <a:solidFill>
                  <a:srgbClr val="000000"/>
                </a:solidFill>
              </a:rPr>
              <a:t>點</a:t>
            </a:r>
            <a:r>
              <a:rPr sz="2400" spc="5" dirty="0">
                <a:solidFill>
                  <a:srgbClr val="000000"/>
                </a:solidFill>
                <a:latin typeface="Wingdings 2"/>
                <a:cs typeface="Wingdings 2"/>
              </a:rPr>
              <a:t></a:t>
            </a:r>
            <a:r>
              <a:rPr sz="2400" dirty="0">
                <a:solidFill>
                  <a:srgbClr val="000000"/>
                </a:solidFill>
              </a:rPr>
              <a:t>線</a:t>
            </a:r>
            <a:r>
              <a:rPr sz="2400" spc="5" dirty="0">
                <a:solidFill>
                  <a:srgbClr val="000000"/>
                </a:solidFill>
                <a:latin typeface="Wingdings 2"/>
                <a:cs typeface="Wingdings 2"/>
              </a:rPr>
              <a:t></a:t>
            </a:r>
            <a:r>
              <a:rPr sz="2400" dirty="0">
                <a:solidFill>
                  <a:srgbClr val="000000"/>
                </a:solidFill>
              </a:rPr>
              <a:t>面</a:t>
            </a:r>
            <a:endParaRPr sz="2400">
              <a:latin typeface="Wingdings 2"/>
              <a:cs typeface="Wingdings 2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4552" y="2109216"/>
            <a:ext cx="3133344" cy="44439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08703" y="2109216"/>
            <a:ext cx="3134868" cy="44439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427089" y="1582673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微軟正黑體"/>
                <a:cs typeface="微軟正黑體"/>
              </a:rPr>
              <a:t>指南和小冊子</a:t>
            </a:r>
            <a:endParaRPr sz="24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6310" y="629158"/>
            <a:ext cx="939800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FC0"/>
                </a:solidFill>
                <a:latin typeface="微軟正黑體"/>
                <a:cs typeface="微軟正黑體"/>
              </a:rPr>
              <a:t>宣傳</a:t>
            </a:r>
            <a:endParaRPr sz="3600">
              <a:latin typeface="微軟正黑體"/>
              <a:cs typeface="微軟正黑體"/>
            </a:endParaRPr>
          </a:p>
          <a:p>
            <a:pPr marL="149860">
              <a:lnSpc>
                <a:spcPct val="100000"/>
              </a:lnSpc>
              <a:spcBef>
                <a:spcPts val="2695"/>
              </a:spcBef>
            </a:pPr>
            <a:r>
              <a:rPr sz="2400" b="1" spc="-5" dirty="0">
                <a:latin typeface="微軟正黑體"/>
                <a:cs typeface="微軟正黑體"/>
              </a:rPr>
              <a:t>海報</a:t>
            </a:r>
            <a:endParaRPr sz="2400">
              <a:latin typeface="微軟正黑體"/>
              <a:cs typeface="微軟正黑體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2515" y="1496567"/>
            <a:ext cx="3621024" cy="48280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6504" y="1496567"/>
            <a:ext cx="3229356" cy="484327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36181" y="1062939"/>
            <a:ext cx="1854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微軟正黑體"/>
                <a:cs typeface="微軟正黑體"/>
              </a:rPr>
              <a:t>地鐵燈箱廣告</a:t>
            </a:r>
            <a:endParaRPr sz="24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41579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宣傳</a:t>
            </a:r>
            <a:r>
              <a:rPr spc="90" dirty="0"/>
              <a:t> </a:t>
            </a:r>
            <a:r>
              <a:rPr spc="-5" dirty="0">
                <a:latin typeface="Trebuchet MS"/>
                <a:cs typeface="Trebuchet MS"/>
              </a:rPr>
              <a:t>(</a:t>
            </a:r>
            <a:r>
              <a:rPr dirty="0"/>
              <a:t>電視宣傳短片</a:t>
            </a:r>
            <a:r>
              <a:rPr dirty="0">
                <a:latin typeface="Trebuchet MS"/>
                <a:cs typeface="Trebuchet MS"/>
              </a:rPr>
              <a:t>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4355" y="1278636"/>
            <a:ext cx="8959596" cy="53461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53895"/>
            <a:ext cx="12058015" cy="5404485"/>
            <a:chOff x="0" y="1453895"/>
            <a:chExt cx="12058015" cy="54044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40495" y="1453895"/>
              <a:ext cx="3517392" cy="44058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0688" y="1453895"/>
              <a:ext cx="4602479" cy="49514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852" y="1453895"/>
              <a:ext cx="3599688" cy="359968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329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宣傳</a:t>
            </a:r>
            <a:r>
              <a:rPr spc="90" dirty="0"/>
              <a:t> </a:t>
            </a:r>
            <a:r>
              <a:rPr spc="-5" dirty="0">
                <a:latin typeface="Trebuchet MS"/>
                <a:cs typeface="Trebuchet MS"/>
              </a:rPr>
              <a:t>(</a:t>
            </a:r>
            <a:r>
              <a:rPr dirty="0"/>
              <a:t>網上</a:t>
            </a:r>
            <a:r>
              <a:rPr dirty="0">
                <a:latin typeface="Trebuchet MS"/>
                <a:cs typeface="Trebuchet MS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27728" y="1015441"/>
            <a:ext cx="417067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Trebuchet MS"/>
                <a:cs typeface="Trebuchet MS"/>
              </a:rPr>
              <a:t>Facebook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(@EOCGenerationi)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28376" y="502919"/>
            <a:ext cx="719327" cy="7193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6310" y="629158"/>
            <a:ext cx="2329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FC0"/>
                </a:solidFill>
                <a:latin typeface="微軟正黑體"/>
                <a:cs typeface="微軟正黑體"/>
              </a:rPr>
              <a:t>宣傳</a:t>
            </a:r>
            <a:r>
              <a:rPr sz="3600" b="1" spc="90" dirty="0">
                <a:solidFill>
                  <a:srgbClr val="006FC0"/>
                </a:solidFill>
                <a:latin typeface="微軟正黑體"/>
                <a:cs typeface="微軟正黑體"/>
              </a:rPr>
              <a:t> </a:t>
            </a:r>
            <a:r>
              <a:rPr sz="3600" b="1" spc="-5" dirty="0">
                <a:solidFill>
                  <a:srgbClr val="006FC0"/>
                </a:solidFill>
                <a:latin typeface="Trebuchet MS"/>
                <a:cs typeface="Trebuchet MS"/>
              </a:rPr>
              <a:t>(</a:t>
            </a:r>
            <a:r>
              <a:rPr sz="3600" b="1" dirty="0">
                <a:solidFill>
                  <a:srgbClr val="006FC0"/>
                </a:solidFill>
                <a:latin typeface="微軟正黑體"/>
                <a:cs typeface="微軟正黑體"/>
              </a:rPr>
              <a:t>網上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)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655" y="1930907"/>
            <a:ext cx="10800588" cy="39593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7916" y="909827"/>
            <a:ext cx="719327" cy="7208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08934" y="1342771"/>
            <a:ext cx="6174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rebuchet MS"/>
                <a:cs typeface="Trebuchet MS"/>
              </a:rPr>
              <a:t>Linkedin</a:t>
            </a:r>
            <a:r>
              <a:rPr sz="2400" b="1" spc="-30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(Equal Opportunities</a:t>
            </a:r>
            <a:r>
              <a:rPr sz="2400" b="1" spc="-30" dirty="0">
                <a:latin typeface="Trebuchet MS"/>
                <a:cs typeface="Trebuchet MS"/>
              </a:rPr>
              <a:t> </a:t>
            </a:r>
            <a:r>
              <a:rPr sz="2400" b="1" spc="-5" dirty="0">
                <a:latin typeface="Trebuchet MS"/>
                <a:cs typeface="Trebuchet MS"/>
              </a:rPr>
              <a:t>Commission)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08345" y="5520334"/>
            <a:ext cx="711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006FC0"/>
                </a:solidFill>
                <a:latin typeface="微軟正黑體"/>
                <a:cs typeface="微軟正黑體"/>
              </a:rPr>
              <a:t>完</a:t>
            </a:r>
            <a:endParaRPr sz="5400">
              <a:latin typeface="微軟正黑體"/>
              <a:cs typeface="微軟正黑體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4291" y="350520"/>
            <a:ext cx="9179052" cy="51633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EB3C9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6310" y="629158"/>
            <a:ext cx="4949825" cy="365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FC0"/>
                </a:solidFill>
                <a:latin typeface="微軟正黑體"/>
                <a:cs typeface="微軟正黑體"/>
              </a:rPr>
              <a:t>與</a:t>
            </a:r>
            <a:r>
              <a:rPr sz="3600" b="1" spc="-5" dirty="0">
                <a:solidFill>
                  <a:srgbClr val="006FC0"/>
                </a:solidFill>
                <a:latin typeface="微軟正黑體"/>
                <a:cs typeface="微軟正黑體"/>
              </a:rPr>
              <a:t>餵</a:t>
            </a:r>
            <a:r>
              <a:rPr sz="3600" b="1" dirty="0">
                <a:solidFill>
                  <a:srgbClr val="006FC0"/>
                </a:solidFill>
                <a:latin typeface="微軟正黑體"/>
                <a:cs typeface="微軟正黑體"/>
              </a:rPr>
              <a:t>哺母乳相關的問題</a:t>
            </a:r>
            <a:endParaRPr sz="36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4250">
              <a:latin typeface="微軟正黑體"/>
              <a:cs typeface="微軟正黑體"/>
            </a:endParaRPr>
          </a:p>
          <a:p>
            <a:pPr marL="370840" indent="-358775">
              <a:lnSpc>
                <a:spcPct val="100000"/>
              </a:lnSpc>
              <a:buClr>
                <a:srgbClr val="EB3C9F"/>
              </a:buClr>
              <a:buSzPct val="77500"/>
              <a:buFont typeface="Wingdings 3"/>
              <a:buChar char=""/>
              <a:tabLst>
                <a:tab pos="371475" algn="l"/>
              </a:tabLst>
            </a:pPr>
            <a:r>
              <a:rPr sz="4000" spc="-5" dirty="0">
                <a:solidFill>
                  <a:srgbClr val="404040"/>
                </a:solidFill>
                <a:latin typeface="微軟正黑體"/>
                <a:cs typeface="微軟正黑體"/>
              </a:rPr>
              <a:t>歧視</a:t>
            </a:r>
            <a:r>
              <a:rPr sz="4000" spc="125" dirty="0">
                <a:solidFill>
                  <a:srgbClr val="404040"/>
                </a:solidFill>
                <a:latin typeface="微軟正黑體"/>
                <a:cs typeface="微軟正黑體"/>
              </a:rPr>
              <a:t> </a:t>
            </a:r>
            <a:r>
              <a:rPr sz="4000" spc="-10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4000" spc="-5" dirty="0">
                <a:solidFill>
                  <a:srgbClr val="404040"/>
                </a:solidFill>
                <a:latin typeface="微軟正黑體"/>
                <a:cs typeface="微軟正黑體"/>
              </a:rPr>
              <a:t>直接</a:t>
            </a:r>
            <a:r>
              <a:rPr sz="4000" spc="-5" dirty="0">
                <a:solidFill>
                  <a:srgbClr val="404040"/>
                </a:solidFill>
                <a:latin typeface="Trebuchet MS"/>
                <a:cs typeface="Trebuchet MS"/>
              </a:rPr>
              <a:t>/</a:t>
            </a:r>
            <a:r>
              <a:rPr sz="4000" spc="-5" dirty="0">
                <a:solidFill>
                  <a:srgbClr val="404040"/>
                </a:solidFill>
                <a:latin typeface="微軟正黑體"/>
                <a:cs typeface="微軟正黑體"/>
              </a:rPr>
              <a:t>間接</a:t>
            </a:r>
            <a:r>
              <a:rPr sz="4000" spc="-5" dirty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endParaRPr sz="4000">
              <a:latin typeface="Trebuchet MS"/>
              <a:cs typeface="Trebuchet MS"/>
            </a:endParaRPr>
          </a:p>
          <a:p>
            <a:pPr marL="370840" indent="-358775">
              <a:lnSpc>
                <a:spcPct val="100000"/>
              </a:lnSpc>
              <a:spcBef>
                <a:spcPts val="994"/>
              </a:spcBef>
              <a:buClr>
                <a:srgbClr val="EB3C9F"/>
              </a:buClr>
              <a:buSzPct val="77500"/>
              <a:buFont typeface="Wingdings 3"/>
              <a:buChar char=""/>
              <a:tabLst>
                <a:tab pos="371475" algn="l"/>
              </a:tabLst>
            </a:pPr>
            <a:r>
              <a:rPr sz="4000" spc="-10" dirty="0">
                <a:solidFill>
                  <a:srgbClr val="404040"/>
                </a:solidFill>
                <a:latin typeface="微軟正黑體"/>
                <a:cs typeface="微軟正黑體"/>
              </a:rPr>
              <a:t>餵哺母乳的行為定義</a:t>
            </a:r>
            <a:endParaRPr sz="4000">
              <a:latin typeface="微軟正黑體"/>
              <a:cs typeface="微軟正黑體"/>
            </a:endParaRPr>
          </a:p>
          <a:p>
            <a:pPr marL="370840" indent="-358775">
              <a:lnSpc>
                <a:spcPct val="100000"/>
              </a:lnSpc>
              <a:spcBef>
                <a:spcPts val="1000"/>
              </a:spcBef>
              <a:buClr>
                <a:srgbClr val="EB3C9F"/>
              </a:buClr>
              <a:buSzPct val="77500"/>
              <a:buFont typeface="Wingdings 3"/>
              <a:buChar char=""/>
              <a:tabLst>
                <a:tab pos="371475" algn="l"/>
              </a:tabLst>
            </a:pPr>
            <a:r>
              <a:rPr sz="4000" spc="-5" dirty="0">
                <a:solidFill>
                  <a:srgbClr val="404040"/>
                </a:solidFill>
                <a:latin typeface="微軟正黑體"/>
                <a:cs typeface="微軟正黑體"/>
              </a:rPr>
              <a:t>騷擾</a:t>
            </a:r>
            <a:endParaRPr sz="40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5969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修</a:t>
            </a:r>
            <a:r>
              <a:rPr spc="-5" dirty="0"/>
              <a:t>訂</a:t>
            </a:r>
            <a:r>
              <a:rPr dirty="0"/>
              <a:t>《性別歧視條例》的背景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439621"/>
            <a:ext cx="8427720" cy="4853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EB3C9F"/>
              </a:buClr>
              <a:buSzPct val="80000"/>
              <a:buFont typeface="Wingdings 3"/>
              <a:buChar char=""/>
              <a:tabLst>
                <a:tab pos="355600" algn="l"/>
              </a:tabLst>
            </a:pPr>
            <a:r>
              <a:rPr sz="2500" spc="-10" dirty="0">
                <a:solidFill>
                  <a:srgbClr val="404040"/>
                </a:solidFill>
                <a:latin typeface="微軟正黑體"/>
                <a:cs typeface="微軟正黑體"/>
              </a:rPr>
              <a:t>平機會於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2014</a:t>
            </a:r>
            <a:r>
              <a:rPr sz="25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微軟正黑體"/>
                <a:cs typeface="微軟正黑體"/>
              </a:rPr>
              <a:t>年，就進行《</a:t>
            </a:r>
            <a:r>
              <a:rPr sz="2500" spc="-5" dirty="0">
                <a:solidFill>
                  <a:srgbClr val="404040"/>
                </a:solidFill>
                <a:latin typeface="微軟正黑體"/>
                <a:cs typeface="微軟正黑體"/>
              </a:rPr>
              <a:t>歧視條例檢</a:t>
            </a:r>
            <a:r>
              <a:rPr sz="2500" spc="-20" dirty="0">
                <a:solidFill>
                  <a:srgbClr val="404040"/>
                </a:solidFill>
                <a:latin typeface="微軟正黑體"/>
                <a:cs typeface="微軟正黑體"/>
              </a:rPr>
              <a:t>討</a:t>
            </a:r>
            <a:r>
              <a:rPr sz="2500" spc="-10" dirty="0">
                <a:solidFill>
                  <a:srgbClr val="404040"/>
                </a:solidFill>
                <a:latin typeface="微軟正黑體"/>
                <a:cs typeface="微軟正黑體"/>
              </a:rPr>
              <a:t>》</a:t>
            </a:r>
            <a:r>
              <a:rPr sz="2500" spc="-5" dirty="0">
                <a:solidFill>
                  <a:srgbClr val="404040"/>
                </a:solidFill>
                <a:latin typeface="微軟正黑體"/>
                <a:cs typeface="微軟正黑體"/>
              </a:rPr>
              <a:t>的</a:t>
            </a:r>
            <a:r>
              <a:rPr sz="2500" spc="5" dirty="0">
                <a:solidFill>
                  <a:srgbClr val="404040"/>
                </a:solidFill>
                <a:latin typeface="微軟正黑體"/>
                <a:cs typeface="微軟正黑體"/>
              </a:rPr>
              <a:t>全</a:t>
            </a:r>
            <a:r>
              <a:rPr sz="2500" spc="-5" dirty="0">
                <a:solidFill>
                  <a:srgbClr val="404040"/>
                </a:solidFill>
                <a:latin typeface="微軟正黑體"/>
                <a:cs typeface="微軟正黑體"/>
              </a:rPr>
              <a:t>港公</a:t>
            </a:r>
            <a:r>
              <a:rPr sz="2500" spc="5" dirty="0">
                <a:solidFill>
                  <a:srgbClr val="404040"/>
                </a:solidFill>
                <a:latin typeface="微軟正黑體"/>
                <a:cs typeface="微軟正黑體"/>
              </a:rPr>
              <a:t>眾</a:t>
            </a:r>
            <a:r>
              <a:rPr sz="2500" spc="-5" dirty="0">
                <a:solidFill>
                  <a:srgbClr val="404040"/>
                </a:solidFill>
                <a:latin typeface="微軟正黑體"/>
                <a:cs typeface="微軟正黑體"/>
              </a:rPr>
              <a:t>諮 詢</a:t>
            </a:r>
            <a:endParaRPr sz="2500">
              <a:latin typeface="微軟正黑體"/>
              <a:cs typeface="微軟正黑體"/>
            </a:endParaRPr>
          </a:p>
          <a:p>
            <a:pPr marL="355600" indent="-342900">
              <a:lnSpc>
                <a:spcPct val="100000"/>
              </a:lnSpc>
              <a:spcBef>
                <a:spcPts val="1015"/>
              </a:spcBef>
              <a:buClr>
                <a:srgbClr val="EB3C9F"/>
              </a:buClr>
              <a:buSzPct val="80000"/>
              <a:buFont typeface="Wingdings 3"/>
              <a:buChar char=""/>
              <a:tabLst>
                <a:tab pos="355600" algn="l"/>
              </a:tabLst>
            </a:pP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2016</a:t>
            </a:r>
            <a:r>
              <a:rPr sz="2500" spc="-5" dirty="0">
                <a:solidFill>
                  <a:srgbClr val="404040"/>
                </a:solidFill>
                <a:latin typeface="微軟正黑體"/>
                <a:cs typeface="微軟正黑體"/>
              </a:rPr>
              <a:t>年向政府提交《歧視條</a:t>
            </a:r>
            <a:r>
              <a:rPr sz="2500" spc="5" dirty="0">
                <a:solidFill>
                  <a:srgbClr val="404040"/>
                </a:solidFill>
                <a:latin typeface="微軟正黑體"/>
                <a:cs typeface="微軟正黑體"/>
              </a:rPr>
              <a:t>例</a:t>
            </a:r>
            <a:r>
              <a:rPr sz="2500" spc="-5" dirty="0">
                <a:solidFill>
                  <a:srgbClr val="404040"/>
                </a:solidFill>
                <a:latin typeface="微軟正黑體"/>
                <a:cs typeface="微軟正黑體"/>
              </a:rPr>
              <a:t>檢討</a:t>
            </a:r>
            <a:r>
              <a:rPr sz="2500" spc="5" dirty="0">
                <a:solidFill>
                  <a:srgbClr val="404040"/>
                </a:solidFill>
                <a:latin typeface="微軟正黑體"/>
                <a:cs typeface="微軟正黑體"/>
              </a:rPr>
              <a:t>》</a:t>
            </a:r>
            <a:r>
              <a:rPr sz="2500" spc="-5" dirty="0">
                <a:solidFill>
                  <a:srgbClr val="404040"/>
                </a:solidFill>
                <a:latin typeface="微軟正黑體"/>
                <a:cs typeface="微軟正黑體"/>
              </a:rPr>
              <a:t>意見書</a:t>
            </a:r>
            <a:endParaRPr sz="2500">
              <a:latin typeface="微軟正黑體"/>
              <a:cs typeface="微軟正黑體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EB3C9F"/>
              </a:buClr>
              <a:buSzPct val="80000"/>
              <a:buFont typeface="Wingdings 3"/>
              <a:buChar char=""/>
              <a:tabLst>
                <a:tab pos="355600" algn="l"/>
              </a:tabLst>
            </a:pPr>
            <a:r>
              <a:rPr sz="2500" spc="-5" dirty="0">
                <a:solidFill>
                  <a:srgbClr val="404040"/>
                </a:solidFill>
                <a:latin typeface="微軟正黑體"/>
                <a:cs typeface="微軟正黑體"/>
              </a:rPr>
              <a:t>其中提議要優先處理的一個範疇：</a:t>
            </a:r>
            <a:endParaRPr sz="2500">
              <a:latin typeface="微軟正黑體"/>
              <a:cs typeface="微軟正黑體"/>
            </a:endParaRPr>
          </a:p>
          <a:p>
            <a:pPr marL="393700">
              <a:lnSpc>
                <a:spcPct val="100000"/>
              </a:lnSpc>
              <a:spcBef>
                <a:spcPts val="994"/>
              </a:spcBef>
            </a:pPr>
            <a:r>
              <a:rPr sz="2500" spc="-5" dirty="0">
                <a:solidFill>
                  <a:srgbClr val="404040"/>
                </a:solidFill>
                <a:latin typeface="微軟正黑體"/>
                <a:cs typeface="微軟正黑體"/>
              </a:rPr>
              <a:t>禁止女性因餵哺母乳而受到歧視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/</a:t>
            </a:r>
            <a:r>
              <a:rPr sz="2500" spc="5" dirty="0">
                <a:solidFill>
                  <a:srgbClr val="404040"/>
                </a:solidFill>
                <a:latin typeface="微軟正黑體"/>
                <a:cs typeface="微軟正黑體"/>
              </a:rPr>
              <a:t>騷擾</a:t>
            </a:r>
            <a:endParaRPr sz="2500">
              <a:latin typeface="微軟正黑體"/>
              <a:cs typeface="微軟正黑體"/>
            </a:endParaRPr>
          </a:p>
          <a:p>
            <a:pPr marL="355600" marR="3113405" indent="-355600">
              <a:lnSpc>
                <a:spcPct val="133300"/>
              </a:lnSpc>
              <a:spcBef>
                <a:spcPts val="10"/>
              </a:spcBef>
              <a:buClr>
                <a:srgbClr val="EB3C9F"/>
              </a:buClr>
              <a:buSzPct val="80000"/>
              <a:buFont typeface="Wingdings 3"/>
              <a:buChar char=""/>
              <a:tabLst>
                <a:tab pos="355600" algn="l"/>
              </a:tabLst>
            </a:pPr>
            <a:r>
              <a:rPr sz="2500" spc="-10" dirty="0">
                <a:solidFill>
                  <a:srgbClr val="404040"/>
                </a:solidFill>
                <a:latin typeface="微軟正黑體"/>
                <a:cs typeface="微軟正黑體"/>
              </a:rPr>
              <a:t>相關投訴數字</a:t>
            </a:r>
            <a:r>
              <a:rPr sz="2500" spc="-5" dirty="0">
                <a:solidFill>
                  <a:srgbClr val="404040"/>
                </a:solidFill>
                <a:latin typeface="微軟正黑體"/>
                <a:cs typeface="微軟正黑體"/>
              </a:rPr>
              <a:t>：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2016</a:t>
            </a:r>
            <a:r>
              <a:rPr sz="2500" spc="-15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202</a:t>
            </a:r>
            <a:r>
              <a:rPr sz="2500" dirty="0">
                <a:solidFill>
                  <a:srgbClr val="404040"/>
                </a:solidFill>
                <a:latin typeface="Trebuchet MS"/>
                <a:cs typeface="Trebuchet MS"/>
              </a:rPr>
              <a:t>0</a:t>
            </a:r>
            <a:r>
              <a:rPr sz="2500" spc="-10" dirty="0">
                <a:solidFill>
                  <a:srgbClr val="404040"/>
                </a:solidFill>
                <a:latin typeface="微軟正黑體"/>
                <a:cs typeface="微軟正黑體"/>
              </a:rPr>
              <a:t>，共</a:t>
            </a:r>
            <a:r>
              <a:rPr sz="250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2500" spc="-5" dirty="0">
                <a:solidFill>
                  <a:srgbClr val="404040"/>
                </a:solidFill>
                <a:latin typeface="微軟正黑體"/>
                <a:cs typeface="微軟正黑體"/>
              </a:rPr>
              <a:t>宗 其中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20</a:t>
            </a:r>
            <a:r>
              <a:rPr sz="2500" spc="-5" dirty="0">
                <a:solidFill>
                  <a:srgbClr val="404040"/>
                </a:solidFill>
                <a:latin typeface="微軟正黑體"/>
                <a:cs typeface="微軟正黑體"/>
              </a:rPr>
              <a:t>宗屬僱傭範疇</a:t>
            </a:r>
            <a:endParaRPr sz="2500">
              <a:latin typeface="微軟正黑體"/>
              <a:cs typeface="微軟正黑體"/>
            </a:endParaRPr>
          </a:p>
          <a:p>
            <a:pPr marR="3881754" algn="r">
              <a:lnSpc>
                <a:spcPct val="100000"/>
              </a:lnSpc>
              <a:spcBef>
                <a:spcPts val="994"/>
              </a:spcBef>
            </a:pP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3</a:t>
            </a:r>
            <a:r>
              <a:rPr sz="2500" spc="-5" dirty="0">
                <a:solidFill>
                  <a:srgbClr val="404040"/>
                </a:solidFill>
                <a:latin typeface="微軟正黑體"/>
                <a:cs typeface="微軟正黑體"/>
              </a:rPr>
              <a:t>宗屬提供貨品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/</a:t>
            </a:r>
            <a:r>
              <a:rPr sz="2500" spc="-5" dirty="0">
                <a:solidFill>
                  <a:srgbClr val="404040"/>
                </a:solidFill>
                <a:latin typeface="微軟正黑體"/>
                <a:cs typeface="微軟正黑體"/>
              </a:rPr>
              <a:t>設施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/</a:t>
            </a:r>
            <a:r>
              <a:rPr sz="2500" spc="-5" dirty="0">
                <a:solidFill>
                  <a:srgbClr val="404040"/>
                </a:solidFill>
                <a:latin typeface="微軟正黑體"/>
                <a:cs typeface="微軟正黑體"/>
              </a:rPr>
              <a:t>服務</a:t>
            </a:r>
            <a:endParaRPr sz="2500">
              <a:latin typeface="微軟正黑體"/>
              <a:cs typeface="微軟正黑體"/>
            </a:endParaRPr>
          </a:p>
          <a:p>
            <a:pPr marL="355600" marR="3942715" indent="-355600" algn="r">
              <a:lnSpc>
                <a:spcPct val="100000"/>
              </a:lnSpc>
              <a:spcBef>
                <a:spcPts val="1010"/>
              </a:spcBef>
              <a:buClr>
                <a:srgbClr val="EB3C9F"/>
              </a:buClr>
              <a:buSzPct val="80000"/>
              <a:buFont typeface="Wingdings 3"/>
              <a:buChar char=""/>
              <a:tabLst>
                <a:tab pos="355600" algn="l"/>
              </a:tabLst>
            </a:pPr>
            <a:r>
              <a:rPr sz="2500" spc="-10" dirty="0">
                <a:solidFill>
                  <a:srgbClr val="404040"/>
                </a:solidFill>
                <a:latin typeface="微軟正黑體"/>
                <a:cs typeface="微軟正黑體"/>
              </a:rPr>
              <a:t>按</a:t>
            </a:r>
            <a:r>
              <a:rPr sz="2500" spc="-5" dirty="0">
                <a:solidFill>
                  <a:srgbClr val="404040"/>
                </a:solidFill>
                <a:latin typeface="微軟正黑體"/>
                <a:cs typeface="微軟正黑體"/>
              </a:rPr>
              <a:t>《家庭崗位歧視條例》處理</a:t>
            </a:r>
            <a:endParaRPr sz="2500">
              <a:latin typeface="微軟正黑體"/>
              <a:cs typeface="微軟正黑體"/>
            </a:endParaRPr>
          </a:p>
          <a:p>
            <a:pPr marL="393700">
              <a:lnSpc>
                <a:spcPct val="100000"/>
              </a:lnSpc>
              <a:spcBef>
                <a:spcPts val="1000"/>
              </a:spcBef>
            </a:pPr>
            <a:r>
              <a:rPr sz="2500" spc="-5" dirty="0">
                <a:solidFill>
                  <a:srgbClr val="404040"/>
                </a:solidFill>
                <a:latin typeface="微軟正黑體"/>
                <a:cs typeface="微軟正黑體"/>
              </a:rPr>
              <a:t>（不足之處是範圍較窄，不能處理</a:t>
            </a:r>
            <a:r>
              <a:rPr sz="2500" spc="5" dirty="0">
                <a:solidFill>
                  <a:srgbClr val="404040"/>
                </a:solidFill>
                <a:latin typeface="微軟正黑體"/>
                <a:cs typeface="微軟正黑體"/>
              </a:rPr>
              <a:t>騷</a:t>
            </a:r>
            <a:r>
              <a:rPr sz="2500" spc="-5" dirty="0">
                <a:solidFill>
                  <a:srgbClr val="404040"/>
                </a:solidFill>
                <a:latin typeface="微軟正黑體"/>
                <a:cs typeface="微軟正黑體"/>
              </a:rPr>
              <a:t>擾問</a:t>
            </a:r>
            <a:r>
              <a:rPr sz="2500" spc="10" dirty="0">
                <a:solidFill>
                  <a:srgbClr val="404040"/>
                </a:solidFill>
                <a:latin typeface="微軟正黑體"/>
                <a:cs typeface="微軟正黑體"/>
              </a:rPr>
              <a:t>題</a:t>
            </a:r>
            <a:r>
              <a:rPr sz="2500" spc="-5" dirty="0">
                <a:solidFill>
                  <a:srgbClr val="404040"/>
                </a:solidFill>
                <a:latin typeface="微軟正黑體"/>
                <a:cs typeface="微軟正黑體"/>
              </a:rPr>
              <a:t>）</a:t>
            </a:r>
            <a:endParaRPr sz="25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548132"/>
            <a:ext cx="4598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修</a:t>
            </a:r>
            <a:r>
              <a:rPr spc="-5" dirty="0"/>
              <a:t>訂</a:t>
            </a:r>
            <a:r>
              <a:rPr dirty="0"/>
              <a:t>《性別歧視條例》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7529" y="1719482"/>
            <a:ext cx="6431915" cy="4633595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z="2600" b="1" dirty="0">
                <a:solidFill>
                  <a:srgbClr val="404040"/>
                </a:solidFill>
                <a:latin typeface="微軟正黑體"/>
                <a:cs typeface="微軟正黑體"/>
              </a:rPr>
              <a:t>《</a:t>
            </a:r>
            <a:r>
              <a:rPr sz="2600" b="1" spc="-5" dirty="0">
                <a:solidFill>
                  <a:srgbClr val="404040"/>
                </a:solidFill>
                <a:latin typeface="微軟正黑體"/>
                <a:cs typeface="微軟正黑體"/>
              </a:rPr>
              <a:t>2018</a:t>
            </a:r>
            <a:r>
              <a:rPr sz="2600" b="1" dirty="0">
                <a:solidFill>
                  <a:srgbClr val="404040"/>
                </a:solidFill>
                <a:latin typeface="微軟正黑體"/>
                <a:cs typeface="微軟正黑體"/>
              </a:rPr>
              <a:t>年歧視法例（雜項修訂</a:t>
            </a:r>
            <a:r>
              <a:rPr sz="2600" b="1" spc="5" dirty="0">
                <a:solidFill>
                  <a:srgbClr val="404040"/>
                </a:solidFill>
                <a:latin typeface="微軟正黑體"/>
                <a:cs typeface="微軟正黑體"/>
              </a:rPr>
              <a:t>）</a:t>
            </a:r>
            <a:r>
              <a:rPr sz="2600" b="1" spc="-15" dirty="0">
                <a:solidFill>
                  <a:srgbClr val="404040"/>
                </a:solidFill>
                <a:latin typeface="微軟正黑體"/>
                <a:cs typeface="微軟正黑體"/>
              </a:rPr>
              <a:t>條</a:t>
            </a:r>
            <a:r>
              <a:rPr sz="2600" b="1" dirty="0">
                <a:solidFill>
                  <a:srgbClr val="404040"/>
                </a:solidFill>
                <a:latin typeface="微軟正黑體"/>
                <a:cs typeface="微軟正黑體"/>
              </a:rPr>
              <a:t>例草</a:t>
            </a:r>
            <a:r>
              <a:rPr sz="2600" b="1" spc="-15" dirty="0">
                <a:solidFill>
                  <a:srgbClr val="404040"/>
                </a:solidFill>
                <a:latin typeface="微軟正黑體"/>
                <a:cs typeface="微軟正黑體"/>
              </a:rPr>
              <a:t>案</a:t>
            </a:r>
            <a:r>
              <a:rPr sz="2600" b="1" dirty="0">
                <a:solidFill>
                  <a:srgbClr val="404040"/>
                </a:solidFill>
                <a:latin typeface="微軟正黑體"/>
                <a:cs typeface="微軟正黑體"/>
              </a:rPr>
              <a:t>》</a:t>
            </a:r>
            <a:endParaRPr sz="2600">
              <a:latin typeface="微軟正黑體"/>
              <a:cs typeface="微軟正黑體"/>
            </a:endParaRPr>
          </a:p>
          <a:p>
            <a:pPr marL="756285" indent="-287020">
              <a:lnSpc>
                <a:spcPct val="100000"/>
              </a:lnSpc>
              <a:spcBef>
                <a:spcPts val="745"/>
              </a:spcBef>
              <a:buClr>
                <a:srgbClr val="EB3C9F"/>
              </a:buClr>
              <a:buSzPct val="79545"/>
              <a:buFont typeface="Wingdings"/>
              <a:buChar char=""/>
              <a:tabLst>
                <a:tab pos="756920" algn="l"/>
              </a:tabLst>
            </a:pPr>
            <a:r>
              <a:rPr sz="2200" spc="-5" dirty="0">
                <a:solidFill>
                  <a:srgbClr val="404040"/>
                </a:solidFill>
                <a:latin typeface="微軟正黑體"/>
                <a:cs typeface="微軟正黑體"/>
              </a:rPr>
              <a:t>其中一項是修訂《性別歧視條例》：</a:t>
            </a:r>
            <a:endParaRPr sz="2200">
              <a:latin typeface="微軟正黑體"/>
              <a:cs typeface="微軟正黑體"/>
            </a:endParaRPr>
          </a:p>
          <a:p>
            <a:pPr marL="1155700" lvl="1" indent="-229235">
              <a:lnSpc>
                <a:spcPct val="100000"/>
              </a:lnSpc>
              <a:spcBef>
                <a:spcPts val="745"/>
              </a:spcBef>
              <a:buClr>
                <a:srgbClr val="EB3C9F"/>
              </a:buClr>
              <a:buSzPct val="79545"/>
              <a:buFont typeface="Wingdings"/>
              <a:buChar char=""/>
              <a:tabLst>
                <a:tab pos="1156335" algn="l"/>
              </a:tabLst>
            </a:pPr>
            <a:r>
              <a:rPr sz="2200" spc="-10" dirty="0">
                <a:solidFill>
                  <a:srgbClr val="404040"/>
                </a:solidFill>
                <a:latin typeface="微軟正黑體"/>
                <a:cs typeface="微軟正黑體"/>
              </a:rPr>
              <a:t>禁止基於餵哺母乳的直接及間接歧視</a:t>
            </a:r>
            <a:endParaRPr sz="2200">
              <a:latin typeface="微軟正黑體"/>
              <a:cs typeface="微軟正黑體"/>
            </a:endParaRPr>
          </a:p>
          <a:p>
            <a:pPr marL="1155700" lvl="1" indent="-229235">
              <a:lnSpc>
                <a:spcPct val="100000"/>
              </a:lnSpc>
              <a:spcBef>
                <a:spcPts val="735"/>
              </a:spcBef>
              <a:buClr>
                <a:srgbClr val="EB3C9F"/>
              </a:buClr>
              <a:buSzPct val="79545"/>
              <a:buFont typeface="Wingdings"/>
              <a:buChar char=""/>
              <a:tabLst>
                <a:tab pos="1156335" algn="l"/>
              </a:tabLst>
            </a:pPr>
            <a:r>
              <a:rPr sz="2200" spc="-5" dirty="0">
                <a:solidFill>
                  <a:srgbClr val="404040"/>
                </a:solidFill>
                <a:latin typeface="微軟正黑體"/>
                <a:cs typeface="微軟正黑體"/>
              </a:rPr>
              <a:t>將集乳納入餵哺母乳的定義</a:t>
            </a:r>
            <a:endParaRPr sz="2200">
              <a:latin typeface="微軟正黑體"/>
              <a:cs typeface="微軟正黑體"/>
            </a:endParaRPr>
          </a:p>
          <a:p>
            <a:pPr marL="927100">
              <a:lnSpc>
                <a:spcPct val="100000"/>
              </a:lnSpc>
              <a:spcBef>
                <a:spcPts val="730"/>
              </a:spcBef>
            </a:pPr>
            <a:r>
              <a:rPr sz="2200" b="1" spc="-5" dirty="0">
                <a:solidFill>
                  <a:srgbClr val="404040"/>
                </a:solidFill>
                <a:latin typeface="微軟正黑體"/>
                <a:cs typeface="微軟正黑體"/>
              </a:rPr>
              <a:t>（於11/6/2020</a:t>
            </a:r>
            <a:r>
              <a:rPr sz="2200" b="1" spc="10" dirty="0">
                <a:solidFill>
                  <a:srgbClr val="404040"/>
                </a:solidFill>
                <a:latin typeface="微軟正黑體"/>
                <a:cs typeface="微軟正黑體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微軟正黑體"/>
                <a:cs typeface="微軟正黑體"/>
              </a:rPr>
              <a:t>通過）</a:t>
            </a:r>
            <a:endParaRPr sz="22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2600" b="1" dirty="0">
                <a:solidFill>
                  <a:srgbClr val="404040"/>
                </a:solidFill>
                <a:latin typeface="微軟正黑體"/>
                <a:cs typeface="微軟正黑體"/>
              </a:rPr>
              <a:t>《</a:t>
            </a:r>
            <a:r>
              <a:rPr sz="2600" b="1" spc="-5" dirty="0">
                <a:solidFill>
                  <a:srgbClr val="404040"/>
                </a:solidFill>
                <a:latin typeface="微軟正黑體"/>
                <a:cs typeface="微軟正黑體"/>
              </a:rPr>
              <a:t>2021</a:t>
            </a:r>
            <a:r>
              <a:rPr sz="2600" b="1" dirty="0">
                <a:solidFill>
                  <a:srgbClr val="404040"/>
                </a:solidFill>
                <a:latin typeface="微軟正黑體"/>
                <a:cs typeface="微軟正黑體"/>
              </a:rPr>
              <a:t>年性別歧視（修訂）條例</a:t>
            </a:r>
            <a:r>
              <a:rPr sz="2600" b="1" spc="-15" dirty="0">
                <a:solidFill>
                  <a:srgbClr val="404040"/>
                </a:solidFill>
                <a:latin typeface="微軟正黑體"/>
                <a:cs typeface="微軟正黑體"/>
              </a:rPr>
              <a:t>草</a:t>
            </a:r>
            <a:r>
              <a:rPr sz="2600" b="1" dirty="0">
                <a:solidFill>
                  <a:srgbClr val="404040"/>
                </a:solidFill>
                <a:latin typeface="微軟正黑體"/>
                <a:cs typeface="微軟正黑體"/>
              </a:rPr>
              <a:t>案》</a:t>
            </a:r>
            <a:endParaRPr sz="2600">
              <a:latin typeface="微軟正黑體"/>
              <a:cs typeface="微軟正黑體"/>
            </a:endParaRPr>
          </a:p>
          <a:p>
            <a:pPr marL="756285" indent="-287020">
              <a:lnSpc>
                <a:spcPct val="100000"/>
              </a:lnSpc>
              <a:spcBef>
                <a:spcPts val="750"/>
              </a:spcBef>
              <a:buClr>
                <a:srgbClr val="EB3C9F"/>
              </a:buClr>
              <a:buSzPct val="79545"/>
              <a:buFont typeface="Wingdings"/>
              <a:buChar char=""/>
              <a:tabLst>
                <a:tab pos="756920" algn="l"/>
              </a:tabLst>
            </a:pPr>
            <a:r>
              <a:rPr sz="2200" spc="-5" dirty="0">
                <a:solidFill>
                  <a:srgbClr val="404040"/>
                </a:solidFill>
                <a:latin typeface="微軟正黑體"/>
                <a:cs typeface="微軟正黑體"/>
              </a:rPr>
              <a:t>修訂《性別歧視條例》：</a:t>
            </a:r>
            <a:endParaRPr sz="2200">
              <a:latin typeface="微軟正黑體"/>
              <a:cs typeface="微軟正黑體"/>
            </a:endParaRPr>
          </a:p>
          <a:p>
            <a:pPr marL="1155700" lvl="1" indent="-229235">
              <a:lnSpc>
                <a:spcPct val="100000"/>
              </a:lnSpc>
              <a:spcBef>
                <a:spcPts val="730"/>
              </a:spcBef>
              <a:buClr>
                <a:srgbClr val="EB3C9F"/>
              </a:buClr>
              <a:buSzPct val="79545"/>
              <a:buFont typeface="Wingdings"/>
              <a:buChar char=""/>
              <a:tabLst>
                <a:tab pos="1156335" algn="l"/>
              </a:tabLst>
            </a:pPr>
            <a:r>
              <a:rPr sz="2200" spc="-10" dirty="0">
                <a:solidFill>
                  <a:srgbClr val="404040"/>
                </a:solidFill>
                <a:latin typeface="微軟正黑體"/>
                <a:cs typeface="微軟正黑體"/>
              </a:rPr>
              <a:t>禁止對餵哺母乳的女性的騷擾</a:t>
            </a:r>
            <a:endParaRPr sz="2200">
              <a:latin typeface="微軟正黑體"/>
              <a:cs typeface="微軟正黑體"/>
            </a:endParaRPr>
          </a:p>
          <a:p>
            <a:pPr marL="1155700" lvl="1" indent="-229235">
              <a:lnSpc>
                <a:spcPct val="100000"/>
              </a:lnSpc>
              <a:spcBef>
                <a:spcPts val="735"/>
              </a:spcBef>
              <a:buClr>
                <a:srgbClr val="EB3C9F"/>
              </a:buClr>
              <a:buSzPct val="79545"/>
              <a:buFont typeface="Wingdings"/>
              <a:buChar char=""/>
              <a:tabLst>
                <a:tab pos="1156335" algn="l"/>
              </a:tabLst>
            </a:pPr>
            <a:r>
              <a:rPr sz="2200" b="1" spc="-5" dirty="0">
                <a:solidFill>
                  <a:srgbClr val="404040"/>
                </a:solidFill>
                <a:latin typeface="微軟正黑體"/>
                <a:cs typeface="微軟正黑體"/>
              </a:rPr>
              <a:t>（於17/3/2021</a:t>
            </a:r>
            <a:r>
              <a:rPr sz="2200" b="1" spc="10" dirty="0">
                <a:solidFill>
                  <a:srgbClr val="404040"/>
                </a:solidFill>
                <a:latin typeface="微軟正黑體"/>
                <a:cs typeface="微軟正黑體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微軟正黑體"/>
                <a:cs typeface="微軟正黑體"/>
              </a:rPr>
              <a:t>通過）</a:t>
            </a:r>
            <a:endParaRPr sz="2200">
              <a:latin typeface="微軟正黑體"/>
              <a:cs typeface="微軟正黑體"/>
            </a:endParaRPr>
          </a:p>
          <a:p>
            <a:pPr marL="927100">
              <a:lnSpc>
                <a:spcPct val="100000"/>
              </a:lnSpc>
              <a:spcBef>
                <a:spcPts val="650"/>
              </a:spcBef>
            </a:pP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兩項條文皆於</a:t>
            </a:r>
            <a:r>
              <a:rPr sz="2800" spc="-10" dirty="0">
                <a:solidFill>
                  <a:srgbClr val="404040"/>
                </a:solidFill>
                <a:latin typeface="微軟正黑體"/>
                <a:cs typeface="微軟正黑體"/>
              </a:rPr>
              <a:t>2021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年</a:t>
            </a:r>
            <a:r>
              <a:rPr sz="2800" spc="-10" dirty="0">
                <a:solidFill>
                  <a:srgbClr val="404040"/>
                </a:solidFill>
                <a:latin typeface="微軟正黑體"/>
                <a:cs typeface="微軟正黑體"/>
              </a:rPr>
              <a:t>6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月</a:t>
            </a:r>
            <a:r>
              <a:rPr sz="2800" spc="5" dirty="0">
                <a:solidFill>
                  <a:srgbClr val="404040"/>
                </a:solidFill>
                <a:latin typeface="微軟正黑體"/>
                <a:cs typeface="微軟正黑體"/>
              </a:rPr>
              <a:t>1</a:t>
            </a:r>
            <a:r>
              <a:rPr sz="2800" spc="-10" dirty="0">
                <a:solidFill>
                  <a:srgbClr val="404040"/>
                </a:solidFill>
                <a:latin typeface="微軟正黑體"/>
                <a:cs typeface="微軟正黑體"/>
              </a:rPr>
              <a:t>9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日</a:t>
            </a:r>
            <a:r>
              <a:rPr sz="2800" dirty="0">
                <a:solidFill>
                  <a:srgbClr val="404040"/>
                </a:solidFill>
                <a:latin typeface="微軟正黑體"/>
                <a:cs typeface="微軟正黑體"/>
              </a:rPr>
              <a:t>生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效</a:t>
            </a:r>
            <a:endParaRPr sz="2800">
              <a:latin typeface="微軟正黑體"/>
              <a:cs typeface="微軟正黑體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8411" y="1458467"/>
            <a:ext cx="2813304" cy="42184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76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保障涵蓋範圍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1220" y="1127758"/>
            <a:ext cx="6198235" cy="5730240"/>
            <a:chOff x="2141220" y="1127758"/>
            <a:chExt cx="6198235" cy="5730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1220" y="1127758"/>
              <a:ext cx="6198108" cy="573023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95728" y="1481328"/>
              <a:ext cx="5767070" cy="5095240"/>
            </a:xfrm>
            <a:custGeom>
              <a:avLst/>
              <a:gdLst/>
              <a:ahLst/>
              <a:cxnLst/>
              <a:rect l="l" t="t" r="r" b="b"/>
              <a:pathLst>
                <a:path w="5767070" h="5095240">
                  <a:moveTo>
                    <a:pt x="978408" y="2395728"/>
                  </a:moveTo>
                  <a:lnTo>
                    <a:pt x="980489" y="2351145"/>
                  </a:lnTo>
                  <a:lnTo>
                    <a:pt x="986619" y="2307616"/>
                  </a:lnTo>
                  <a:lnTo>
                    <a:pt x="996629" y="2265297"/>
                  </a:lnTo>
                  <a:lnTo>
                    <a:pt x="1010347" y="2224341"/>
                  </a:lnTo>
                  <a:lnTo>
                    <a:pt x="1027603" y="2184905"/>
                  </a:lnTo>
                  <a:lnTo>
                    <a:pt x="1048227" y="2147143"/>
                  </a:lnTo>
                  <a:lnTo>
                    <a:pt x="1072049" y="2111210"/>
                  </a:lnTo>
                  <a:lnTo>
                    <a:pt x="1098898" y="2077261"/>
                  </a:lnTo>
                  <a:lnTo>
                    <a:pt x="1128605" y="2045451"/>
                  </a:lnTo>
                  <a:lnTo>
                    <a:pt x="1160998" y="2015935"/>
                  </a:lnTo>
                  <a:lnTo>
                    <a:pt x="1195907" y="1988867"/>
                  </a:lnTo>
                  <a:lnTo>
                    <a:pt x="1233162" y="1964404"/>
                  </a:lnTo>
                  <a:lnTo>
                    <a:pt x="1272594" y="1942700"/>
                  </a:lnTo>
                  <a:lnTo>
                    <a:pt x="1314030" y="1923910"/>
                  </a:lnTo>
                  <a:lnTo>
                    <a:pt x="1357302" y="1908189"/>
                  </a:lnTo>
                  <a:lnTo>
                    <a:pt x="1402239" y="1895691"/>
                  </a:lnTo>
                  <a:lnTo>
                    <a:pt x="1448670" y="1886572"/>
                  </a:lnTo>
                  <a:lnTo>
                    <a:pt x="1496426" y="1880988"/>
                  </a:lnTo>
                  <a:lnTo>
                    <a:pt x="1545336" y="1879092"/>
                  </a:lnTo>
                  <a:lnTo>
                    <a:pt x="1594245" y="1880988"/>
                  </a:lnTo>
                  <a:lnTo>
                    <a:pt x="1642001" y="1886572"/>
                  </a:lnTo>
                  <a:lnTo>
                    <a:pt x="1688432" y="1895691"/>
                  </a:lnTo>
                  <a:lnTo>
                    <a:pt x="1733369" y="1908189"/>
                  </a:lnTo>
                  <a:lnTo>
                    <a:pt x="1776641" y="1923910"/>
                  </a:lnTo>
                  <a:lnTo>
                    <a:pt x="1818077" y="1942700"/>
                  </a:lnTo>
                  <a:lnTo>
                    <a:pt x="1857509" y="1964404"/>
                  </a:lnTo>
                  <a:lnTo>
                    <a:pt x="1894764" y="1988867"/>
                  </a:lnTo>
                  <a:lnTo>
                    <a:pt x="1929673" y="2015935"/>
                  </a:lnTo>
                  <a:lnTo>
                    <a:pt x="1962066" y="2045451"/>
                  </a:lnTo>
                  <a:lnTo>
                    <a:pt x="1991773" y="2077261"/>
                  </a:lnTo>
                  <a:lnTo>
                    <a:pt x="2018622" y="2111210"/>
                  </a:lnTo>
                  <a:lnTo>
                    <a:pt x="2042444" y="2147143"/>
                  </a:lnTo>
                  <a:lnTo>
                    <a:pt x="2063068" y="2184905"/>
                  </a:lnTo>
                  <a:lnTo>
                    <a:pt x="2080324" y="2224341"/>
                  </a:lnTo>
                  <a:lnTo>
                    <a:pt x="2094042" y="2265297"/>
                  </a:lnTo>
                  <a:lnTo>
                    <a:pt x="2104052" y="2307616"/>
                  </a:lnTo>
                  <a:lnTo>
                    <a:pt x="2110182" y="2351145"/>
                  </a:lnTo>
                  <a:lnTo>
                    <a:pt x="2112264" y="2395728"/>
                  </a:lnTo>
                  <a:lnTo>
                    <a:pt x="2110182" y="2440310"/>
                  </a:lnTo>
                  <a:lnTo>
                    <a:pt x="2104052" y="2483839"/>
                  </a:lnTo>
                  <a:lnTo>
                    <a:pt x="2094042" y="2526158"/>
                  </a:lnTo>
                  <a:lnTo>
                    <a:pt x="2080324" y="2567114"/>
                  </a:lnTo>
                  <a:lnTo>
                    <a:pt x="2063068" y="2606550"/>
                  </a:lnTo>
                  <a:lnTo>
                    <a:pt x="2042444" y="2644312"/>
                  </a:lnTo>
                  <a:lnTo>
                    <a:pt x="2018622" y="2680245"/>
                  </a:lnTo>
                  <a:lnTo>
                    <a:pt x="1991773" y="2714194"/>
                  </a:lnTo>
                  <a:lnTo>
                    <a:pt x="1962066" y="2746004"/>
                  </a:lnTo>
                  <a:lnTo>
                    <a:pt x="1929673" y="2775520"/>
                  </a:lnTo>
                  <a:lnTo>
                    <a:pt x="1894764" y="2802588"/>
                  </a:lnTo>
                  <a:lnTo>
                    <a:pt x="1857509" y="2827051"/>
                  </a:lnTo>
                  <a:lnTo>
                    <a:pt x="1818077" y="2848755"/>
                  </a:lnTo>
                  <a:lnTo>
                    <a:pt x="1776641" y="2867545"/>
                  </a:lnTo>
                  <a:lnTo>
                    <a:pt x="1733369" y="2883266"/>
                  </a:lnTo>
                  <a:lnTo>
                    <a:pt x="1688432" y="2895764"/>
                  </a:lnTo>
                  <a:lnTo>
                    <a:pt x="1642001" y="2904883"/>
                  </a:lnTo>
                  <a:lnTo>
                    <a:pt x="1594245" y="2910467"/>
                  </a:lnTo>
                  <a:lnTo>
                    <a:pt x="1545336" y="2912364"/>
                  </a:lnTo>
                  <a:lnTo>
                    <a:pt x="1496426" y="2910467"/>
                  </a:lnTo>
                  <a:lnTo>
                    <a:pt x="1448670" y="2904883"/>
                  </a:lnTo>
                  <a:lnTo>
                    <a:pt x="1402239" y="2895764"/>
                  </a:lnTo>
                  <a:lnTo>
                    <a:pt x="1357302" y="2883266"/>
                  </a:lnTo>
                  <a:lnTo>
                    <a:pt x="1314030" y="2867545"/>
                  </a:lnTo>
                  <a:lnTo>
                    <a:pt x="1272594" y="2848755"/>
                  </a:lnTo>
                  <a:lnTo>
                    <a:pt x="1233162" y="2827051"/>
                  </a:lnTo>
                  <a:lnTo>
                    <a:pt x="1195907" y="2802588"/>
                  </a:lnTo>
                  <a:lnTo>
                    <a:pt x="1160998" y="2775520"/>
                  </a:lnTo>
                  <a:lnTo>
                    <a:pt x="1128605" y="2746004"/>
                  </a:lnTo>
                  <a:lnTo>
                    <a:pt x="1098898" y="2714194"/>
                  </a:lnTo>
                  <a:lnTo>
                    <a:pt x="1072049" y="2680245"/>
                  </a:lnTo>
                  <a:lnTo>
                    <a:pt x="1048227" y="2644312"/>
                  </a:lnTo>
                  <a:lnTo>
                    <a:pt x="1027603" y="2606550"/>
                  </a:lnTo>
                  <a:lnTo>
                    <a:pt x="1010347" y="2567114"/>
                  </a:lnTo>
                  <a:lnTo>
                    <a:pt x="996629" y="2526158"/>
                  </a:lnTo>
                  <a:lnTo>
                    <a:pt x="986619" y="2483839"/>
                  </a:lnTo>
                  <a:lnTo>
                    <a:pt x="980489" y="2440310"/>
                  </a:lnTo>
                  <a:lnTo>
                    <a:pt x="978408" y="2395728"/>
                  </a:lnTo>
                  <a:close/>
                </a:path>
                <a:path w="5767070" h="5095240">
                  <a:moveTo>
                    <a:pt x="509016" y="4145280"/>
                  </a:moveTo>
                  <a:lnTo>
                    <a:pt x="511097" y="4100697"/>
                  </a:lnTo>
                  <a:lnTo>
                    <a:pt x="517227" y="4057168"/>
                  </a:lnTo>
                  <a:lnTo>
                    <a:pt x="527237" y="4014849"/>
                  </a:lnTo>
                  <a:lnTo>
                    <a:pt x="540955" y="3973893"/>
                  </a:lnTo>
                  <a:lnTo>
                    <a:pt x="558211" y="3934457"/>
                  </a:lnTo>
                  <a:lnTo>
                    <a:pt x="578835" y="3896695"/>
                  </a:lnTo>
                  <a:lnTo>
                    <a:pt x="602657" y="3860762"/>
                  </a:lnTo>
                  <a:lnTo>
                    <a:pt x="629506" y="3826813"/>
                  </a:lnTo>
                  <a:lnTo>
                    <a:pt x="659213" y="3795003"/>
                  </a:lnTo>
                  <a:lnTo>
                    <a:pt x="691606" y="3765487"/>
                  </a:lnTo>
                  <a:lnTo>
                    <a:pt x="726515" y="3738419"/>
                  </a:lnTo>
                  <a:lnTo>
                    <a:pt x="763770" y="3713956"/>
                  </a:lnTo>
                  <a:lnTo>
                    <a:pt x="803202" y="3692252"/>
                  </a:lnTo>
                  <a:lnTo>
                    <a:pt x="844638" y="3673462"/>
                  </a:lnTo>
                  <a:lnTo>
                    <a:pt x="887910" y="3657741"/>
                  </a:lnTo>
                  <a:lnTo>
                    <a:pt x="932847" y="3645243"/>
                  </a:lnTo>
                  <a:lnTo>
                    <a:pt x="979278" y="3636124"/>
                  </a:lnTo>
                  <a:lnTo>
                    <a:pt x="1027034" y="3630540"/>
                  </a:lnTo>
                  <a:lnTo>
                    <a:pt x="1075944" y="3628644"/>
                  </a:lnTo>
                  <a:lnTo>
                    <a:pt x="1124853" y="3630540"/>
                  </a:lnTo>
                  <a:lnTo>
                    <a:pt x="1172609" y="3636124"/>
                  </a:lnTo>
                  <a:lnTo>
                    <a:pt x="1219040" y="3645243"/>
                  </a:lnTo>
                  <a:lnTo>
                    <a:pt x="1263977" y="3657741"/>
                  </a:lnTo>
                  <a:lnTo>
                    <a:pt x="1307249" y="3673462"/>
                  </a:lnTo>
                  <a:lnTo>
                    <a:pt x="1348685" y="3692252"/>
                  </a:lnTo>
                  <a:lnTo>
                    <a:pt x="1388117" y="3713956"/>
                  </a:lnTo>
                  <a:lnTo>
                    <a:pt x="1425372" y="3738419"/>
                  </a:lnTo>
                  <a:lnTo>
                    <a:pt x="1460281" y="3765487"/>
                  </a:lnTo>
                  <a:lnTo>
                    <a:pt x="1492674" y="3795003"/>
                  </a:lnTo>
                  <a:lnTo>
                    <a:pt x="1522381" y="3826813"/>
                  </a:lnTo>
                  <a:lnTo>
                    <a:pt x="1549230" y="3860762"/>
                  </a:lnTo>
                  <a:lnTo>
                    <a:pt x="1573052" y="3896695"/>
                  </a:lnTo>
                  <a:lnTo>
                    <a:pt x="1593676" y="3934457"/>
                  </a:lnTo>
                  <a:lnTo>
                    <a:pt x="1610932" y="3973893"/>
                  </a:lnTo>
                  <a:lnTo>
                    <a:pt x="1624650" y="4014849"/>
                  </a:lnTo>
                  <a:lnTo>
                    <a:pt x="1634660" y="4057168"/>
                  </a:lnTo>
                  <a:lnTo>
                    <a:pt x="1640790" y="4100697"/>
                  </a:lnTo>
                  <a:lnTo>
                    <a:pt x="1642872" y="4145280"/>
                  </a:lnTo>
                  <a:lnTo>
                    <a:pt x="1640790" y="4189857"/>
                  </a:lnTo>
                  <a:lnTo>
                    <a:pt x="1634660" y="4233381"/>
                  </a:lnTo>
                  <a:lnTo>
                    <a:pt x="1624650" y="4275698"/>
                  </a:lnTo>
                  <a:lnTo>
                    <a:pt x="1610932" y="4316651"/>
                  </a:lnTo>
                  <a:lnTo>
                    <a:pt x="1593676" y="4356086"/>
                  </a:lnTo>
                  <a:lnTo>
                    <a:pt x="1573052" y="4393847"/>
                  </a:lnTo>
                  <a:lnTo>
                    <a:pt x="1549230" y="4429781"/>
                  </a:lnTo>
                  <a:lnTo>
                    <a:pt x="1522381" y="4463730"/>
                  </a:lnTo>
                  <a:lnTo>
                    <a:pt x="1492674" y="4495541"/>
                  </a:lnTo>
                  <a:lnTo>
                    <a:pt x="1460281" y="4525059"/>
                  </a:lnTo>
                  <a:lnTo>
                    <a:pt x="1425372" y="4552128"/>
                  </a:lnTo>
                  <a:lnTo>
                    <a:pt x="1388117" y="4576593"/>
                  </a:lnTo>
                  <a:lnTo>
                    <a:pt x="1348685" y="4598299"/>
                  </a:lnTo>
                  <a:lnTo>
                    <a:pt x="1307249" y="4617091"/>
                  </a:lnTo>
                  <a:lnTo>
                    <a:pt x="1263977" y="4632814"/>
                  </a:lnTo>
                  <a:lnTo>
                    <a:pt x="1219040" y="4645314"/>
                  </a:lnTo>
                  <a:lnTo>
                    <a:pt x="1172609" y="4654433"/>
                  </a:lnTo>
                  <a:lnTo>
                    <a:pt x="1124853" y="4660019"/>
                  </a:lnTo>
                  <a:lnTo>
                    <a:pt x="1075944" y="4661916"/>
                  </a:lnTo>
                  <a:lnTo>
                    <a:pt x="1027034" y="4660019"/>
                  </a:lnTo>
                  <a:lnTo>
                    <a:pt x="979278" y="4654433"/>
                  </a:lnTo>
                  <a:lnTo>
                    <a:pt x="932847" y="4645314"/>
                  </a:lnTo>
                  <a:lnTo>
                    <a:pt x="887910" y="4632814"/>
                  </a:lnTo>
                  <a:lnTo>
                    <a:pt x="844638" y="4617091"/>
                  </a:lnTo>
                  <a:lnTo>
                    <a:pt x="803202" y="4598299"/>
                  </a:lnTo>
                  <a:lnTo>
                    <a:pt x="763770" y="4576593"/>
                  </a:lnTo>
                  <a:lnTo>
                    <a:pt x="726515" y="4552128"/>
                  </a:lnTo>
                  <a:lnTo>
                    <a:pt x="691606" y="4525059"/>
                  </a:lnTo>
                  <a:lnTo>
                    <a:pt x="659213" y="4495541"/>
                  </a:lnTo>
                  <a:lnTo>
                    <a:pt x="629506" y="4463730"/>
                  </a:lnTo>
                  <a:lnTo>
                    <a:pt x="602657" y="4429781"/>
                  </a:lnTo>
                  <a:lnTo>
                    <a:pt x="578835" y="4393847"/>
                  </a:lnTo>
                  <a:lnTo>
                    <a:pt x="558211" y="4356086"/>
                  </a:lnTo>
                  <a:lnTo>
                    <a:pt x="540955" y="4316651"/>
                  </a:lnTo>
                  <a:lnTo>
                    <a:pt x="527237" y="4275698"/>
                  </a:lnTo>
                  <a:lnTo>
                    <a:pt x="517227" y="4233381"/>
                  </a:lnTo>
                  <a:lnTo>
                    <a:pt x="511097" y="4189857"/>
                  </a:lnTo>
                  <a:lnTo>
                    <a:pt x="509016" y="4145280"/>
                  </a:lnTo>
                  <a:close/>
                </a:path>
                <a:path w="5767070" h="5095240">
                  <a:moveTo>
                    <a:pt x="3675888" y="690372"/>
                  </a:moveTo>
                  <a:lnTo>
                    <a:pt x="3677448" y="649810"/>
                  </a:lnTo>
                  <a:lnTo>
                    <a:pt x="3682071" y="609865"/>
                  </a:lnTo>
                  <a:lnTo>
                    <a:pt x="3689670" y="570601"/>
                  </a:lnTo>
                  <a:lnTo>
                    <a:pt x="3700160" y="532084"/>
                  </a:lnTo>
                  <a:lnTo>
                    <a:pt x="3713455" y="494378"/>
                  </a:lnTo>
                  <a:lnTo>
                    <a:pt x="3729467" y="457549"/>
                  </a:lnTo>
                  <a:lnTo>
                    <a:pt x="3748111" y="421659"/>
                  </a:lnTo>
                  <a:lnTo>
                    <a:pt x="3769300" y="386776"/>
                  </a:lnTo>
                  <a:lnTo>
                    <a:pt x="3792949" y="352962"/>
                  </a:lnTo>
                  <a:lnTo>
                    <a:pt x="3818971" y="320284"/>
                  </a:lnTo>
                  <a:lnTo>
                    <a:pt x="3847279" y="288805"/>
                  </a:lnTo>
                  <a:lnTo>
                    <a:pt x="3877789" y="258591"/>
                  </a:lnTo>
                  <a:lnTo>
                    <a:pt x="3910412" y="229706"/>
                  </a:lnTo>
                  <a:lnTo>
                    <a:pt x="3945064" y="202215"/>
                  </a:lnTo>
                  <a:lnTo>
                    <a:pt x="3981658" y="176183"/>
                  </a:lnTo>
                  <a:lnTo>
                    <a:pt x="4020107" y="151675"/>
                  </a:lnTo>
                  <a:lnTo>
                    <a:pt x="4060326" y="128756"/>
                  </a:lnTo>
                  <a:lnTo>
                    <a:pt x="4102228" y="107489"/>
                  </a:lnTo>
                  <a:lnTo>
                    <a:pt x="4145727" y="87940"/>
                  </a:lnTo>
                  <a:lnTo>
                    <a:pt x="4190737" y="70175"/>
                  </a:lnTo>
                  <a:lnTo>
                    <a:pt x="4237172" y="54256"/>
                  </a:lnTo>
                  <a:lnTo>
                    <a:pt x="4284945" y="40250"/>
                  </a:lnTo>
                  <a:lnTo>
                    <a:pt x="4333970" y="28221"/>
                  </a:lnTo>
                  <a:lnTo>
                    <a:pt x="4384161" y="18234"/>
                  </a:lnTo>
                  <a:lnTo>
                    <a:pt x="4435432" y="10354"/>
                  </a:lnTo>
                  <a:lnTo>
                    <a:pt x="4487696" y="4645"/>
                  </a:lnTo>
                  <a:lnTo>
                    <a:pt x="4540867" y="1172"/>
                  </a:lnTo>
                  <a:lnTo>
                    <a:pt x="4594860" y="0"/>
                  </a:lnTo>
                  <a:lnTo>
                    <a:pt x="4648852" y="1172"/>
                  </a:lnTo>
                  <a:lnTo>
                    <a:pt x="4702023" y="4645"/>
                  </a:lnTo>
                  <a:lnTo>
                    <a:pt x="4754287" y="10354"/>
                  </a:lnTo>
                  <a:lnTo>
                    <a:pt x="4805558" y="18234"/>
                  </a:lnTo>
                  <a:lnTo>
                    <a:pt x="4855749" y="28221"/>
                  </a:lnTo>
                  <a:lnTo>
                    <a:pt x="4904774" y="40250"/>
                  </a:lnTo>
                  <a:lnTo>
                    <a:pt x="4952547" y="54256"/>
                  </a:lnTo>
                  <a:lnTo>
                    <a:pt x="4998982" y="70175"/>
                  </a:lnTo>
                  <a:lnTo>
                    <a:pt x="5043992" y="87940"/>
                  </a:lnTo>
                  <a:lnTo>
                    <a:pt x="5087491" y="107489"/>
                  </a:lnTo>
                  <a:lnTo>
                    <a:pt x="5129393" y="128756"/>
                  </a:lnTo>
                  <a:lnTo>
                    <a:pt x="5169612" y="151675"/>
                  </a:lnTo>
                  <a:lnTo>
                    <a:pt x="5208061" y="176183"/>
                  </a:lnTo>
                  <a:lnTo>
                    <a:pt x="5244655" y="202215"/>
                  </a:lnTo>
                  <a:lnTo>
                    <a:pt x="5279307" y="229706"/>
                  </a:lnTo>
                  <a:lnTo>
                    <a:pt x="5311930" y="258591"/>
                  </a:lnTo>
                  <a:lnTo>
                    <a:pt x="5342440" y="288805"/>
                  </a:lnTo>
                  <a:lnTo>
                    <a:pt x="5370748" y="320284"/>
                  </a:lnTo>
                  <a:lnTo>
                    <a:pt x="5396770" y="352962"/>
                  </a:lnTo>
                  <a:lnTo>
                    <a:pt x="5420419" y="386776"/>
                  </a:lnTo>
                  <a:lnTo>
                    <a:pt x="5441608" y="421659"/>
                  </a:lnTo>
                  <a:lnTo>
                    <a:pt x="5460252" y="457549"/>
                  </a:lnTo>
                  <a:lnTo>
                    <a:pt x="5476264" y="494378"/>
                  </a:lnTo>
                  <a:lnTo>
                    <a:pt x="5489559" y="532084"/>
                  </a:lnTo>
                  <a:lnTo>
                    <a:pt x="5500049" y="570601"/>
                  </a:lnTo>
                  <a:lnTo>
                    <a:pt x="5507648" y="609865"/>
                  </a:lnTo>
                  <a:lnTo>
                    <a:pt x="5512271" y="649810"/>
                  </a:lnTo>
                  <a:lnTo>
                    <a:pt x="5513832" y="690372"/>
                  </a:lnTo>
                  <a:lnTo>
                    <a:pt x="5512271" y="730933"/>
                  </a:lnTo>
                  <a:lnTo>
                    <a:pt x="5507648" y="770878"/>
                  </a:lnTo>
                  <a:lnTo>
                    <a:pt x="5500049" y="810142"/>
                  </a:lnTo>
                  <a:lnTo>
                    <a:pt x="5489559" y="848659"/>
                  </a:lnTo>
                  <a:lnTo>
                    <a:pt x="5476264" y="886365"/>
                  </a:lnTo>
                  <a:lnTo>
                    <a:pt x="5460252" y="923194"/>
                  </a:lnTo>
                  <a:lnTo>
                    <a:pt x="5441608" y="959084"/>
                  </a:lnTo>
                  <a:lnTo>
                    <a:pt x="5420419" y="993967"/>
                  </a:lnTo>
                  <a:lnTo>
                    <a:pt x="5396770" y="1027781"/>
                  </a:lnTo>
                  <a:lnTo>
                    <a:pt x="5370748" y="1060459"/>
                  </a:lnTo>
                  <a:lnTo>
                    <a:pt x="5342440" y="1091938"/>
                  </a:lnTo>
                  <a:lnTo>
                    <a:pt x="5311930" y="1122152"/>
                  </a:lnTo>
                  <a:lnTo>
                    <a:pt x="5279307" y="1151037"/>
                  </a:lnTo>
                  <a:lnTo>
                    <a:pt x="5244655" y="1178528"/>
                  </a:lnTo>
                  <a:lnTo>
                    <a:pt x="5208061" y="1204560"/>
                  </a:lnTo>
                  <a:lnTo>
                    <a:pt x="5169612" y="1229068"/>
                  </a:lnTo>
                  <a:lnTo>
                    <a:pt x="5129393" y="1251987"/>
                  </a:lnTo>
                  <a:lnTo>
                    <a:pt x="5087491" y="1273254"/>
                  </a:lnTo>
                  <a:lnTo>
                    <a:pt x="5043992" y="1292803"/>
                  </a:lnTo>
                  <a:lnTo>
                    <a:pt x="4998982" y="1310568"/>
                  </a:lnTo>
                  <a:lnTo>
                    <a:pt x="4952547" y="1326487"/>
                  </a:lnTo>
                  <a:lnTo>
                    <a:pt x="4904774" y="1340493"/>
                  </a:lnTo>
                  <a:lnTo>
                    <a:pt x="4855749" y="1352522"/>
                  </a:lnTo>
                  <a:lnTo>
                    <a:pt x="4805558" y="1362509"/>
                  </a:lnTo>
                  <a:lnTo>
                    <a:pt x="4754287" y="1370389"/>
                  </a:lnTo>
                  <a:lnTo>
                    <a:pt x="4702023" y="1376098"/>
                  </a:lnTo>
                  <a:lnTo>
                    <a:pt x="4648852" y="1379571"/>
                  </a:lnTo>
                  <a:lnTo>
                    <a:pt x="4594860" y="1380744"/>
                  </a:lnTo>
                  <a:lnTo>
                    <a:pt x="4540867" y="1379571"/>
                  </a:lnTo>
                  <a:lnTo>
                    <a:pt x="4487696" y="1376098"/>
                  </a:lnTo>
                  <a:lnTo>
                    <a:pt x="4435432" y="1370389"/>
                  </a:lnTo>
                  <a:lnTo>
                    <a:pt x="4384161" y="1362509"/>
                  </a:lnTo>
                  <a:lnTo>
                    <a:pt x="4333970" y="1352522"/>
                  </a:lnTo>
                  <a:lnTo>
                    <a:pt x="4284945" y="1340493"/>
                  </a:lnTo>
                  <a:lnTo>
                    <a:pt x="4237172" y="1326487"/>
                  </a:lnTo>
                  <a:lnTo>
                    <a:pt x="4190737" y="1310568"/>
                  </a:lnTo>
                  <a:lnTo>
                    <a:pt x="4145727" y="1292803"/>
                  </a:lnTo>
                  <a:lnTo>
                    <a:pt x="4102228" y="1273254"/>
                  </a:lnTo>
                  <a:lnTo>
                    <a:pt x="4060326" y="1251987"/>
                  </a:lnTo>
                  <a:lnTo>
                    <a:pt x="4020107" y="1229068"/>
                  </a:lnTo>
                  <a:lnTo>
                    <a:pt x="3981658" y="1204560"/>
                  </a:lnTo>
                  <a:lnTo>
                    <a:pt x="3945064" y="1178528"/>
                  </a:lnTo>
                  <a:lnTo>
                    <a:pt x="3910412" y="1151037"/>
                  </a:lnTo>
                  <a:lnTo>
                    <a:pt x="3877789" y="1122152"/>
                  </a:lnTo>
                  <a:lnTo>
                    <a:pt x="3847279" y="1091938"/>
                  </a:lnTo>
                  <a:lnTo>
                    <a:pt x="3818971" y="1060459"/>
                  </a:lnTo>
                  <a:lnTo>
                    <a:pt x="3792949" y="1027781"/>
                  </a:lnTo>
                  <a:lnTo>
                    <a:pt x="3769300" y="993967"/>
                  </a:lnTo>
                  <a:lnTo>
                    <a:pt x="3748111" y="959084"/>
                  </a:lnTo>
                  <a:lnTo>
                    <a:pt x="3729467" y="923194"/>
                  </a:lnTo>
                  <a:lnTo>
                    <a:pt x="3713455" y="886365"/>
                  </a:lnTo>
                  <a:lnTo>
                    <a:pt x="3700160" y="848659"/>
                  </a:lnTo>
                  <a:lnTo>
                    <a:pt x="3689670" y="810142"/>
                  </a:lnTo>
                  <a:lnTo>
                    <a:pt x="3682071" y="770878"/>
                  </a:lnTo>
                  <a:lnTo>
                    <a:pt x="3677448" y="730933"/>
                  </a:lnTo>
                  <a:lnTo>
                    <a:pt x="3675888" y="690372"/>
                  </a:lnTo>
                  <a:close/>
                </a:path>
                <a:path w="5767070" h="5095240">
                  <a:moveTo>
                    <a:pt x="4632960" y="2813304"/>
                  </a:moveTo>
                  <a:lnTo>
                    <a:pt x="4635041" y="2768721"/>
                  </a:lnTo>
                  <a:lnTo>
                    <a:pt x="4641171" y="2725192"/>
                  </a:lnTo>
                  <a:lnTo>
                    <a:pt x="4651181" y="2682873"/>
                  </a:lnTo>
                  <a:lnTo>
                    <a:pt x="4664899" y="2641917"/>
                  </a:lnTo>
                  <a:lnTo>
                    <a:pt x="4682155" y="2602481"/>
                  </a:lnTo>
                  <a:lnTo>
                    <a:pt x="4702779" y="2564719"/>
                  </a:lnTo>
                  <a:lnTo>
                    <a:pt x="4726601" y="2528786"/>
                  </a:lnTo>
                  <a:lnTo>
                    <a:pt x="4753450" y="2494837"/>
                  </a:lnTo>
                  <a:lnTo>
                    <a:pt x="4783157" y="2463027"/>
                  </a:lnTo>
                  <a:lnTo>
                    <a:pt x="4815550" y="2433511"/>
                  </a:lnTo>
                  <a:lnTo>
                    <a:pt x="4850459" y="2406443"/>
                  </a:lnTo>
                  <a:lnTo>
                    <a:pt x="4887714" y="2381980"/>
                  </a:lnTo>
                  <a:lnTo>
                    <a:pt x="4927146" y="2360276"/>
                  </a:lnTo>
                  <a:lnTo>
                    <a:pt x="4968582" y="2341486"/>
                  </a:lnTo>
                  <a:lnTo>
                    <a:pt x="5011854" y="2325765"/>
                  </a:lnTo>
                  <a:lnTo>
                    <a:pt x="5056791" y="2313267"/>
                  </a:lnTo>
                  <a:lnTo>
                    <a:pt x="5103222" y="2304148"/>
                  </a:lnTo>
                  <a:lnTo>
                    <a:pt x="5150978" y="2298564"/>
                  </a:lnTo>
                  <a:lnTo>
                    <a:pt x="5199888" y="2296668"/>
                  </a:lnTo>
                  <a:lnTo>
                    <a:pt x="5248797" y="2298564"/>
                  </a:lnTo>
                  <a:lnTo>
                    <a:pt x="5296553" y="2304148"/>
                  </a:lnTo>
                  <a:lnTo>
                    <a:pt x="5342984" y="2313267"/>
                  </a:lnTo>
                  <a:lnTo>
                    <a:pt x="5387921" y="2325765"/>
                  </a:lnTo>
                  <a:lnTo>
                    <a:pt x="5431193" y="2341486"/>
                  </a:lnTo>
                  <a:lnTo>
                    <a:pt x="5472629" y="2360276"/>
                  </a:lnTo>
                  <a:lnTo>
                    <a:pt x="5512061" y="2381980"/>
                  </a:lnTo>
                  <a:lnTo>
                    <a:pt x="5549316" y="2406443"/>
                  </a:lnTo>
                  <a:lnTo>
                    <a:pt x="5584225" y="2433511"/>
                  </a:lnTo>
                  <a:lnTo>
                    <a:pt x="5616618" y="2463027"/>
                  </a:lnTo>
                  <a:lnTo>
                    <a:pt x="5646325" y="2494837"/>
                  </a:lnTo>
                  <a:lnTo>
                    <a:pt x="5673174" y="2528786"/>
                  </a:lnTo>
                  <a:lnTo>
                    <a:pt x="5696996" y="2564719"/>
                  </a:lnTo>
                  <a:lnTo>
                    <a:pt x="5717620" y="2602481"/>
                  </a:lnTo>
                  <a:lnTo>
                    <a:pt x="5734876" y="2641917"/>
                  </a:lnTo>
                  <a:lnTo>
                    <a:pt x="5748594" y="2682873"/>
                  </a:lnTo>
                  <a:lnTo>
                    <a:pt x="5758604" y="2725192"/>
                  </a:lnTo>
                  <a:lnTo>
                    <a:pt x="5764734" y="2768721"/>
                  </a:lnTo>
                  <a:lnTo>
                    <a:pt x="5766816" y="2813304"/>
                  </a:lnTo>
                  <a:lnTo>
                    <a:pt x="5764734" y="2857886"/>
                  </a:lnTo>
                  <a:lnTo>
                    <a:pt x="5758604" y="2901415"/>
                  </a:lnTo>
                  <a:lnTo>
                    <a:pt x="5748594" y="2943734"/>
                  </a:lnTo>
                  <a:lnTo>
                    <a:pt x="5734876" y="2984690"/>
                  </a:lnTo>
                  <a:lnTo>
                    <a:pt x="5717620" y="3024126"/>
                  </a:lnTo>
                  <a:lnTo>
                    <a:pt x="5696996" y="3061888"/>
                  </a:lnTo>
                  <a:lnTo>
                    <a:pt x="5673174" y="3097821"/>
                  </a:lnTo>
                  <a:lnTo>
                    <a:pt x="5646325" y="3131770"/>
                  </a:lnTo>
                  <a:lnTo>
                    <a:pt x="5616618" y="3163580"/>
                  </a:lnTo>
                  <a:lnTo>
                    <a:pt x="5584225" y="3193096"/>
                  </a:lnTo>
                  <a:lnTo>
                    <a:pt x="5549316" y="3220164"/>
                  </a:lnTo>
                  <a:lnTo>
                    <a:pt x="5512061" y="3244627"/>
                  </a:lnTo>
                  <a:lnTo>
                    <a:pt x="5472629" y="3266331"/>
                  </a:lnTo>
                  <a:lnTo>
                    <a:pt x="5431193" y="3285121"/>
                  </a:lnTo>
                  <a:lnTo>
                    <a:pt x="5387921" y="3300842"/>
                  </a:lnTo>
                  <a:lnTo>
                    <a:pt x="5342984" y="3313340"/>
                  </a:lnTo>
                  <a:lnTo>
                    <a:pt x="5296553" y="3322459"/>
                  </a:lnTo>
                  <a:lnTo>
                    <a:pt x="5248797" y="3328043"/>
                  </a:lnTo>
                  <a:lnTo>
                    <a:pt x="5199888" y="3329940"/>
                  </a:lnTo>
                  <a:lnTo>
                    <a:pt x="5150978" y="3328043"/>
                  </a:lnTo>
                  <a:lnTo>
                    <a:pt x="5103222" y="3322459"/>
                  </a:lnTo>
                  <a:lnTo>
                    <a:pt x="5056791" y="3313340"/>
                  </a:lnTo>
                  <a:lnTo>
                    <a:pt x="5011854" y="3300842"/>
                  </a:lnTo>
                  <a:lnTo>
                    <a:pt x="4968582" y="3285121"/>
                  </a:lnTo>
                  <a:lnTo>
                    <a:pt x="4927146" y="3266331"/>
                  </a:lnTo>
                  <a:lnTo>
                    <a:pt x="4887714" y="3244627"/>
                  </a:lnTo>
                  <a:lnTo>
                    <a:pt x="4850459" y="3220164"/>
                  </a:lnTo>
                  <a:lnTo>
                    <a:pt x="4815550" y="3193096"/>
                  </a:lnTo>
                  <a:lnTo>
                    <a:pt x="4783157" y="3163580"/>
                  </a:lnTo>
                  <a:lnTo>
                    <a:pt x="4753450" y="3131770"/>
                  </a:lnTo>
                  <a:lnTo>
                    <a:pt x="4726601" y="3097821"/>
                  </a:lnTo>
                  <a:lnTo>
                    <a:pt x="4702779" y="3061888"/>
                  </a:lnTo>
                  <a:lnTo>
                    <a:pt x="4682155" y="3024126"/>
                  </a:lnTo>
                  <a:lnTo>
                    <a:pt x="4664899" y="2984690"/>
                  </a:lnTo>
                  <a:lnTo>
                    <a:pt x="4651181" y="2943734"/>
                  </a:lnTo>
                  <a:lnTo>
                    <a:pt x="4641171" y="2901415"/>
                  </a:lnTo>
                  <a:lnTo>
                    <a:pt x="4635041" y="2857886"/>
                  </a:lnTo>
                  <a:lnTo>
                    <a:pt x="4632960" y="2813304"/>
                  </a:lnTo>
                  <a:close/>
                </a:path>
                <a:path w="5767070" h="5095240">
                  <a:moveTo>
                    <a:pt x="0" y="690372"/>
                  </a:moveTo>
                  <a:lnTo>
                    <a:pt x="1592" y="643108"/>
                  </a:lnTo>
                  <a:lnTo>
                    <a:pt x="6302" y="596698"/>
                  </a:lnTo>
                  <a:lnTo>
                    <a:pt x="14027" y="551245"/>
                  </a:lnTo>
                  <a:lnTo>
                    <a:pt x="24662" y="506853"/>
                  </a:lnTo>
                  <a:lnTo>
                    <a:pt x="38106" y="463623"/>
                  </a:lnTo>
                  <a:lnTo>
                    <a:pt x="54256" y="421659"/>
                  </a:lnTo>
                  <a:lnTo>
                    <a:pt x="73009" y="381064"/>
                  </a:lnTo>
                  <a:lnTo>
                    <a:pt x="94262" y="341940"/>
                  </a:lnTo>
                  <a:lnTo>
                    <a:pt x="117912" y="304390"/>
                  </a:lnTo>
                  <a:lnTo>
                    <a:pt x="143856" y="268518"/>
                  </a:lnTo>
                  <a:lnTo>
                    <a:pt x="171991" y="234425"/>
                  </a:lnTo>
                  <a:lnTo>
                    <a:pt x="202215" y="202215"/>
                  </a:lnTo>
                  <a:lnTo>
                    <a:pt x="234425" y="171991"/>
                  </a:lnTo>
                  <a:lnTo>
                    <a:pt x="268518" y="143856"/>
                  </a:lnTo>
                  <a:lnTo>
                    <a:pt x="304390" y="117912"/>
                  </a:lnTo>
                  <a:lnTo>
                    <a:pt x="341940" y="94262"/>
                  </a:lnTo>
                  <a:lnTo>
                    <a:pt x="381064" y="73009"/>
                  </a:lnTo>
                  <a:lnTo>
                    <a:pt x="421659" y="54256"/>
                  </a:lnTo>
                  <a:lnTo>
                    <a:pt x="463623" y="38106"/>
                  </a:lnTo>
                  <a:lnTo>
                    <a:pt x="506853" y="24662"/>
                  </a:lnTo>
                  <a:lnTo>
                    <a:pt x="551245" y="14027"/>
                  </a:lnTo>
                  <a:lnTo>
                    <a:pt x="596698" y="6302"/>
                  </a:lnTo>
                  <a:lnTo>
                    <a:pt x="643108" y="1592"/>
                  </a:lnTo>
                  <a:lnTo>
                    <a:pt x="690372" y="0"/>
                  </a:lnTo>
                  <a:lnTo>
                    <a:pt x="737635" y="1592"/>
                  </a:lnTo>
                  <a:lnTo>
                    <a:pt x="784045" y="6302"/>
                  </a:lnTo>
                  <a:lnTo>
                    <a:pt x="829498" y="14027"/>
                  </a:lnTo>
                  <a:lnTo>
                    <a:pt x="873890" y="24662"/>
                  </a:lnTo>
                  <a:lnTo>
                    <a:pt x="917120" y="38106"/>
                  </a:lnTo>
                  <a:lnTo>
                    <a:pt x="959084" y="54256"/>
                  </a:lnTo>
                  <a:lnTo>
                    <a:pt x="999679" y="73009"/>
                  </a:lnTo>
                  <a:lnTo>
                    <a:pt x="1038803" y="94262"/>
                  </a:lnTo>
                  <a:lnTo>
                    <a:pt x="1076353" y="117912"/>
                  </a:lnTo>
                  <a:lnTo>
                    <a:pt x="1112225" y="143856"/>
                  </a:lnTo>
                  <a:lnTo>
                    <a:pt x="1146318" y="171991"/>
                  </a:lnTo>
                  <a:lnTo>
                    <a:pt x="1178528" y="202215"/>
                  </a:lnTo>
                  <a:lnTo>
                    <a:pt x="1208752" y="234425"/>
                  </a:lnTo>
                  <a:lnTo>
                    <a:pt x="1236887" y="268518"/>
                  </a:lnTo>
                  <a:lnTo>
                    <a:pt x="1262831" y="304390"/>
                  </a:lnTo>
                  <a:lnTo>
                    <a:pt x="1286481" y="341940"/>
                  </a:lnTo>
                  <a:lnTo>
                    <a:pt x="1307734" y="381064"/>
                  </a:lnTo>
                  <a:lnTo>
                    <a:pt x="1326487" y="421659"/>
                  </a:lnTo>
                  <a:lnTo>
                    <a:pt x="1342637" y="463623"/>
                  </a:lnTo>
                  <a:lnTo>
                    <a:pt x="1356081" y="506853"/>
                  </a:lnTo>
                  <a:lnTo>
                    <a:pt x="1366716" y="551245"/>
                  </a:lnTo>
                  <a:lnTo>
                    <a:pt x="1374441" y="596698"/>
                  </a:lnTo>
                  <a:lnTo>
                    <a:pt x="1379151" y="643108"/>
                  </a:lnTo>
                  <a:lnTo>
                    <a:pt x="1380744" y="690372"/>
                  </a:lnTo>
                  <a:lnTo>
                    <a:pt x="1379151" y="737635"/>
                  </a:lnTo>
                  <a:lnTo>
                    <a:pt x="1374441" y="784045"/>
                  </a:lnTo>
                  <a:lnTo>
                    <a:pt x="1366716" y="829498"/>
                  </a:lnTo>
                  <a:lnTo>
                    <a:pt x="1356081" y="873890"/>
                  </a:lnTo>
                  <a:lnTo>
                    <a:pt x="1342637" y="917120"/>
                  </a:lnTo>
                  <a:lnTo>
                    <a:pt x="1326487" y="959084"/>
                  </a:lnTo>
                  <a:lnTo>
                    <a:pt x="1307734" y="999679"/>
                  </a:lnTo>
                  <a:lnTo>
                    <a:pt x="1286481" y="1038803"/>
                  </a:lnTo>
                  <a:lnTo>
                    <a:pt x="1262831" y="1076353"/>
                  </a:lnTo>
                  <a:lnTo>
                    <a:pt x="1236887" y="1112225"/>
                  </a:lnTo>
                  <a:lnTo>
                    <a:pt x="1208752" y="1146318"/>
                  </a:lnTo>
                  <a:lnTo>
                    <a:pt x="1178528" y="1178528"/>
                  </a:lnTo>
                  <a:lnTo>
                    <a:pt x="1146318" y="1208752"/>
                  </a:lnTo>
                  <a:lnTo>
                    <a:pt x="1112225" y="1236887"/>
                  </a:lnTo>
                  <a:lnTo>
                    <a:pt x="1076353" y="1262831"/>
                  </a:lnTo>
                  <a:lnTo>
                    <a:pt x="1038803" y="1286481"/>
                  </a:lnTo>
                  <a:lnTo>
                    <a:pt x="999679" y="1307734"/>
                  </a:lnTo>
                  <a:lnTo>
                    <a:pt x="959084" y="1326487"/>
                  </a:lnTo>
                  <a:lnTo>
                    <a:pt x="917120" y="1342637"/>
                  </a:lnTo>
                  <a:lnTo>
                    <a:pt x="873890" y="1356081"/>
                  </a:lnTo>
                  <a:lnTo>
                    <a:pt x="829498" y="1366716"/>
                  </a:lnTo>
                  <a:lnTo>
                    <a:pt x="784045" y="1374441"/>
                  </a:lnTo>
                  <a:lnTo>
                    <a:pt x="737635" y="1379151"/>
                  </a:lnTo>
                  <a:lnTo>
                    <a:pt x="690372" y="1380744"/>
                  </a:lnTo>
                  <a:lnTo>
                    <a:pt x="643108" y="1379151"/>
                  </a:lnTo>
                  <a:lnTo>
                    <a:pt x="596698" y="1374441"/>
                  </a:lnTo>
                  <a:lnTo>
                    <a:pt x="551245" y="1366716"/>
                  </a:lnTo>
                  <a:lnTo>
                    <a:pt x="506853" y="1356081"/>
                  </a:lnTo>
                  <a:lnTo>
                    <a:pt x="463623" y="1342637"/>
                  </a:lnTo>
                  <a:lnTo>
                    <a:pt x="421659" y="1326487"/>
                  </a:lnTo>
                  <a:lnTo>
                    <a:pt x="381064" y="1307734"/>
                  </a:lnTo>
                  <a:lnTo>
                    <a:pt x="341940" y="1286481"/>
                  </a:lnTo>
                  <a:lnTo>
                    <a:pt x="304390" y="1262831"/>
                  </a:lnTo>
                  <a:lnTo>
                    <a:pt x="268518" y="1236887"/>
                  </a:lnTo>
                  <a:lnTo>
                    <a:pt x="234425" y="1208752"/>
                  </a:lnTo>
                  <a:lnTo>
                    <a:pt x="202215" y="1178528"/>
                  </a:lnTo>
                  <a:lnTo>
                    <a:pt x="171991" y="1146318"/>
                  </a:lnTo>
                  <a:lnTo>
                    <a:pt x="143856" y="1112225"/>
                  </a:lnTo>
                  <a:lnTo>
                    <a:pt x="117912" y="1076353"/>
                  </a:lnTo>
                  <a:lnTo>
                    <a:pt x="94262" y="1038803"/>
                  </a:lnTo>
                  <a:lnTo>
                    <a:pt x="73009" y="999679"/>
                  </a:lnTo>
                  <a:lnTo>
                    <a:pt x="54256" y="959084"/>
                  </a:lnTo>
                  <a:lnTo>
                    <a:pt x="38106" y="917120"/>
                  </a:lnTo>
                  <a:lnTo>
                    <a:pt x="24662" y="873890"/>
                  </a:lnTo>
                  <a:lnTo>
                    <a:pt x="14027" y="829498"/>
                  </a:lnTo>
                  <a:lnTo>
                    <a:pt x="6302" y="784045"/>
                  </a:lnTo>
                  <a:lnTo>
                    <a:pt x="1592" y="737635"/>
                  </a:lnTo>
                  <a:lnTo>
                    <a:pt x="0" y="690372"/>
                  </a:lnTo>
                  <a:close/>
                </a:path>
                <a:path w="5767070" h="5095240">
                  <a:moveTo>
                    <a:pt x="3901440" y="4578096"/>
                  </a:moveTo>
                  <a:lnTo>
                    <a:pt x="3903521" y="4533518"/>
                  </a:lnTo>
                  <a:lnTo>
                    <a:pt x="3909651" y="4489994"/>
                  </a:lnTo>
                  <a:lnTo>
                    <a:pt x="3919661" y="4447677"/>
                  </a:lnTo>
                  <a:lnTo>
                    <a:pt x="3933379" y="4406724"/>
                  </a:lnTo>
                  <a:lnTo>
                    <a:pt x="3950635" y="4367289"/>
                  </a:lnTo>
                  <a:lnTo>
                    <a:pt x="3971259" y="4329528"/>
                  </a:lnTo>
                  <a:lnTo>
                    <a:pt x="3995081" y="4293594"/>
                  </a:lnTo>
                  <a:lnTo>
                    <a:pt x="4021930" y="4259645"/>
                  </a:lnTo>
                  <a:lnTo>
                    <a:pt x="4051637" y="4227834"/>
                  </a:lnTo>
                  <a:lnTo>
                    <a:pt x="4084030" y="4198316"/>
                  </a:lnTo>
                  <a:lnTo>
                    <a:pt x="4118939" y="4171247"/>
                  </a:lnTo>
                  <a:lnTo>
                    <a:pt x="4156194" y="4146782"/>
                  </a:lnTo>
                  <a:lnTo>
                    <a:pt x="4195626" y="4125076"/>
                  </a:lnTo>
                  <a:lnTo>
                    <a:pt x="4237062" y="4106284"/>
                  </a:lnTo>
                  <a:lnTo>
                    <a:pt x="4280334" y="4090561"/>
                  </a:lnTo>
                  <a:lnTo>
                    <a:pt x="4325271" y="4078061"/>
                  </a:lnTo>
                  <a:lnTo>
                    <a:pt x="4371702" y="4068942"/>
                  </a:lnTo>
                  <a:lnTo>
                    <a:pt x="4419458" y="4063356"/>
                  </a:lnTo>
                  <a:lnTo>
                    <a:pt x="4468368" y="4061460"/>
                  </a:lnTo>
                  <a:lnTo>
                    <a:pt x="4517277" y="4063356"/>
                  </a:lnTo>
                  <a:lnTo>
                    <a:pt x="4565033" y="4068942"/>
                  </a:lnTo>
                  <a:lnTo>
                    <a:pt x="4611464" y="4078061"/>
                  </a:lnTo>
                  <a:lnTo>
                    <a:pt x="4656401" y="4090561"/>
                  </a:lnTo>
                  <a:lnTo>
                    <a:pt x="4699673" y="4106284"/>
                  </a:lnTo>
                  <a:lnTo>
                    <a:pt x="4741109" y="4125076"/>
                  </a:lnTo>
                  <a:lnTo>
                    <a:pt x="4780541" y="4146782"/>
                  </a:lnTo>
                  <a:lnTo>
                    <a:pt x="4817796" y="4171247"/>
                  </a:lnTo>
                  <a:lnTo>
                    <a:pt x="4852705" y="4198316"/>
                  </a:lnTo>
                  <a:lnTo>
                    <a:pt x="4885098" y="4227834"/>
                  </a:lnTo>
                  <a:lnTo>
                    <a:pt x="4914805" y="4259645"/>
                  </a:lnTo>
                  <a:lnTo>
                    <a:pt x="4941654" y="4293594"/>
                  </a:lnTo>
                  <a:lnTo>
                    <a:pt x="4965476" y="4329528"/>
                  </a:lnTo>
                  <a:lnTo>
                    <a:pt x="4986100" y="4367289"/>
                  </a:lnTo>
                  <a:lnTo>
                    <a:pt x="5003356" y="4406724"/>
                  </a:lnTo>
                  <a:lnTo>
                    <a:pt x="5017074" y="4447677"/>
                  </a:lnTo>
                  <a:lnTo>
                    <a:pt x="5027084" y="4489994"/>
                  </a:lnTo>
                  <a:lnTo>
                    <a:pt x="5033214" y="4533518"/>
                  </a:lnTo>
                  <a:lnTo>
                    <a:pt x="5035296" y="4578096"/>
                  </a:lnTo>
                  <a:lnTo>
                    <a:pt x="5033214" y="4622673"/>
                  </a:lnTo>
                  <a:lnTo>
                    <a:pt x="5027084" y="4666197"/>
                  </a:lnTo>
                  <a:lnTo>
                    <a:pt x="5017074" y="4708514"/>
                  </a:lnTo>
                  <a:lnTo>
                    <a:pt x="5003356" y="4749467"/>
                  </a:lnTo>
                  <a:lnTo>
                    <a:pt x="4986100" y="4788902"/>
                  </a:lnTo>
                  <a:lnTo>
                    <a:pt x="4965476" y="4826663"/>
                  </a:lnTo>
                  <a:lnTo>
                    <a:pt x="4941654" y="4862597"/>
                  </a:lnTo>
                  <a:lnTo>
                    <a:pt x="4914805" y="4896546"/>
                  </a:lnTo>
                  <a:lnTo>
                    <a:pt x="4885098" y="4928357"/>
                  </a:lnTo>
                  <a:lnTo>
                    <a:pt x="4852705" y="4957875"/>
                  </a:lnTo>
                  <a:lnTo>
                    <a:pt x="4817796" y="4984944"/>
                  </a:lnTo>
                  <a:lnTo>
                    <a:pt x="4780541" y="5009409"/>
                  </a:lnTo>
                  <a:lnTo>
                    <a:pt x="4741109" y="5031115"/>
                  </a:lnTo>
                  <a:lnTo>
                    <a:pt x="4699673" y="5049907"/>
                  </a:lnTo>
                  <a:lnTo>
                    <a:pt x="4656401" y="5065630"/>
                  </a:lnTo>
                  <a:lnTo>
                    <a:pt x="4611464" y="5078130"/>
                  </a:lnTo>
                  <a:lnTo>
                    <a:pt x="4565033" y="5087249"/>
                  </a:lnTo>
                  <a:lnTo>
                    <a:pt x="4517277" y="5092835"/>
                  </a:lnTo>
                  <a:lnTo>
                    <a:pt x="4468368" y="5094732"/>
                  </a:lnTo>
                  <a:lnTo>
                    <a:pt x="4419458" y="5092835"/>
                  </a:lnTo>
                  <a:lnTo>
                    <a:pt x="4371702" y="5087249"/>
                  </a:lnTo>
                  <a:lnTo>
                    <a:pt x="4325271" y="5078130"/>
                  </a:lnTo>
                  <a:lnTo>
                    <a:pt x="4280334" y="5065630"/>
                  </a:lnTo>
                  <a:lnTo>
                    <a:pt x="4237062" y="5049907"/>
                  </a:lnTo>
                  <a:lnTo>
                    <a:pt x="4195626" y="5031115"/>
                  </a:lnTo>
                  <a:lnTo>
                    <a:pt x="4156194" y="5009409"/>
                  </a:lnTo>
                  <a:lnTo>
                    <a:pt x="4118939" y="4984944"/>
                  </a:lnTo>
                  <a:lnTo>
                    <a:pt x="4084030" y="4957875"/>
                  </a:lnTo>
                  <a:lnTo>
                    <a:pt x="4051637" y="4928357"/>
                  </a:lnTo>
                  <a:lnTo>
                    <a:pt x="4021930" y="4896546"/>
                  </a:lnTo>
                  <a:lnTo>
                    <a:pt x="3995081" y="4862597"/>
                  </a:lnTo>
                  <a:lnTo>
                    <a:pt x="3971259" y="4826663"/>
                  </a:lnTo>
                  <a:lnTo>
                    <a:pt x="3950635" y="4788902"/>
                  </a:lnTo>
                  <a:lnTo>
                    <a:pt x="3933379" y="4749467"/>
                  </a:lnTo>
                  <a:lnTo>
                    <a:pt x="3919661" y="4708514"/>
                  </a:lnTo>
                  <a:lnTo>
                    <a:pt x="3909651" y="4666197"/>
                  </a:lnTo>
                  <a:lnTo>
                    <a:pt x="3903521" y="4622673"/>
                  </a:lnTo>
                  <a:lnTo>
                    <a:pt x="3901440" y="4578096"/>
                  </a:lnTo>
                  <a:close/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22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餵哺母乳的定義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033789"/>
            <a:ext cx="7170420" cy="281432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800" spc="-5" dirty="0">
                <a:latin typeface="微軟正黑體"/>
                <a:cs typeface="微軟正黑體"/>
              </a:rPr>
              <a:t>根</a:t>
            </a:r>
            <a:r>
              <a:rPr sz="2800" spc="-10" dirty="0">
                <a:latin typeface="微軟正黑體"/>
                <a:cs typeface="微軟正黑體"/>
              </a:rPr>
              <a:t>據</a:t>
            </a:r>
            <a:r>
              <a:rPr sz="2800" spc="-5" dirty="0">
                <a:latin typeface="微軟正黑體"/>
                <a:cs typeface="微軟正黑體"/>
              </a:rPr>
              <a:t>《性別歧視條例》，餵哺母乳</a:t>
            </a:r>
            <a:r>
              <a:rPr sz="2800" spc="5" dirty="0">
                <a:latin typeface="微軟正黑體"/>
                <a:cs typeface="微軟正黑體"/>
              </a:rPr>
              <a:t>的</a:t>
            </a: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微軟正黑體"/>
                <a:cs typeface="微軟正黑體"/>
              </a:rPr>
              <a:t>定義</a:t>
            </a:r>
            <a:r>
              <a:rPr sz="2800" spc="5" dirty="0">
                <a:latin typeface="微軟正黑體"/>
                <a:cs typeface="微軟正黑體"/>
              </a:rPr>
              <a:t>為：</a:t>
            </a:r>
            <a:endParaRPr sz="2800">
              <a:latin typeface="微軟正黑體"/>
              <a:cs typeface="微軟正黑體"/>
            </a:endParaRPr>
          </a:p>
          <a:p>
            <a:pPr marL="756285" marR="5080" indent="-287020">
              <a:lnSpc>
                <a:spcPct val="100000"/>
              </a:lnSpc>
              <a:spcBef>
                <a:spcPts val="1010"/>
              </a:spcBef>
              <a:buClr>
                <a:srgbClr val="EB3C9F"/>
              </a:buClr>
              <a:buSzPct val="79166"/>
              <a:buFont typeface="Wingdings"/>
              <a:buChar char=""/>
              <a:tabLst>
                <a:tab pos="756920" algn="l"/>
              </a:tabLst>
            </a:pPr>
            <a:r>
              <a:rPr sz="2400" dirty="0">
                <a:latin typeface="微軟正黑體"/>
                <a:cs typeface="微軟正黑體"/>
              </a:rPr>
              <a:t>一名女性作出向兒童餵哺母乳的作為，無論該兒 </a:t>
            </a:r>
            <a:r>
              <a:rPr sz="2400" spc="-5" dirty="0">
                <a:latin typeface="微軟正黑體"/>
                <a:cs typeface="微軟正黑體"/>
              </a:rPr>
              <a:t>童是否其親生孩子</a:t>
            </a:r>
            <a:endParaRPr sz="2400">
              <a:latin typeface="微軟正黑體"/>
              <a:cs typeface="微軟正黑體"/>
            </a:endParaRPr>
          </a:p>
          <a:p>
            <a:pPr marL="756285" indent="-287020">
              <a:lnSpc>
                <a:spcPct val="100000"/>
              </a:lnSpc>
              <a:spcBef>
                <a:spcPts val="1010"/>
              </a:spcBef>
              <a:buClr>
                <a:srgbClr val="EB3C9F"/>
              </a:buClr>
              <a:buSzPct val="79166"/>
              <a:buFont typeface="Wingdings"/>
              <a:buChar char=""/>
              <a:tabLst>
                <a:tab pos="756920" algn="l"/>
              </a:tabLst>
            </a:pPr>
            <a:r>
              <a:rPr sz="2400" dirty="0">
                <a:latin typeface="微軟正黑體"/>
                <a:cs typeface="微軟正黑體"/>
              </a:rPr>
              <a:t>一名女性作出集乳的作為</a:t>
            </a:r>
            <a:endParaRPr sz="2400">
              <a:latin typeface="微軟正黑體"/>
              <a:cs typeface="微軟正黑體"/>
            </a:endParaRPr>
          </a:p>
          <a:p>
            <a:pPr marL="756285" marR="5080" indent="-287020">
              <a:lnSpc>
                <a:spcPct val="100000"/>
              </a:lnSpc>
              <a:spcBef>
                <a:spcPts val="1000"/>
              </a:spcBef>
              <a:buClr>
                <a:srgbClr val="EB3C9F"/>
              </a:buClr>
              <a:buSzPct val="79166"/>
              <a:buFont typeface="Wingdings"/>
              <a:buChar char=""/>
              <a:tabLst>
                <a:tab pos="756920" algn="l"/>
              </a:tabLst>
            </a:pPr>
            <a:r>
              <a:rPr sz="2400" dirty="0">
                <a:latin typeface="微軟正黑體"/>
                <a:cs typeface="微軟正黑體"/>
              </a:rPr>
              <a:t>一名女性屬以本身母乳餵哺兒童，但在歧視行為 </a:t>
            </a:r>
            <a:r>
              <a:rPr sz="2400" spc="-5" dirty="0">
                <a:latin typeface="微軟正黑體"/>
                <a:cs typeface="微軟正黑體"/>
              </a:rPr>
              <a:t>發生時並非在進行餵哺母乳的作為</a:t>
            </a:r>
            <a:endParaRPr sz="2400">
              <a:latin typeface="微軟正黑體"/>
              <a:cs typeface="微軟正黑體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2188" y="2161032"/>
            <a:ext cx="3829811" cy="28818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22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餵哺母乳的歧視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573860"/>
            <a:ext cx="8390255" cy="470154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2800" b="1" spc="-5" dirty="0">
                <a:solidFill>
                  <a:srgbClr val="404040"/>
                </a:solidFill>
                <a:latin typeface="微軟正黑體"/>
                <a:cs typeface="微軟正黑體"/>
              </a:rPr>
              <a:t>直接歧視</a:t>
            </a:r>
            <a:endParaRPr sz="2800">
              <a:latin typeface="微軟正黑體"/>
              <a:cs typeface="微軟正黑體"/>
            </a:endParaRPr>
          </a:p>
          <a:p>
            <a:pPr marL="355600" marR="101600" indent="-342900">
              <a:lnSpc>
                <a:spcPts val="2590"/>
              </a:lnSpc>
              <a:spcBef>
                <a:spcPts val="1050"/>
              </a:spcBef>
              <a:buClr>
                <a:srgbClr val="EB3C9F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404040"/>
                </a:solidFill>
                <a:latin typeface="微軟正黑體"/>
                <a:cs typeface="微軟正黑體"/>
              </a:rPr>
              <a:t>在相若情況下，給予一名餵哺母乳女性的待遇較給予另一人 </a:t>
            </a:r>
            <a:r>
              <a:rPr sz="2400" spc="-5" dirty="0">
                <a:solidFill>
                  <a:srgbClr val="404040"/>
                </a:solidFill>
                <a:latin typeface="微軟正黑體"/>
                <a:cs typeface="微軟正黑體"/>
              </a:rPr>
              <a:t>的待遇為差，原因是該名女性餵哺母乳。</a:t>
            </a:r>
            <a:endParaRPr sz="24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EB3C9F"/>
              </a:buClr>
              <a:buFont typeface="Wingdings 3"/>
              <a:buChar char=""/>
            </a:pPr>
            <a:endParaRPr sz="185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404040"/>
                </a:solidFill>
                <a:latin typeface="微軟正黑體"/>
                <a:cs typeface="微軟正黑體"/>
              </a:rPr>
              <a:t>間接歧視</a:t>
            </a:r>
            <a:endParaRPr sz="2800">
              <a:latin typeface="微軟正黑體"/>
              <a:cs typeface="微軟正黑體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EB3C9F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404040"/>
                </a:solidFill>
                <a:latin typeface="微軟正黑體"/>
                <a:cs typeface="微軟正黑體"/>
              </a:rPr>
              <a:t>向所有人實施劃一要或條件，不管他們是否餵哺母乳，但：</a:t>
            </a:r>
            <a:endParaRPr sz="2400">
              <a:latin typeface="微軟正黑體"/>
              <a:cs typeface="微軟正黑體"/>
            </a:endParaRPr>
          </a:p>
          <a:p>
            <a:pPr marL="756285" marR="5080" lvl="1" indent="-287020">
              <a:lnSpc>
                <a:spcPts val="2590"/>
              </a:lnSpc>
              <a:spcBef>
                <a:spcPts val="1055"/>
              </a:spcBef>
              <a:buClr>
                <a:srgbClr val="EB3C9F"/>
              </a:buClr>
              <a:buSzPct val="79166"/>
              <a:buFont typeface="Wingdings"/>
              <a:buChar char=""/>
              <a:tabLst>
                <a:tab pos="756920" algn="l"/>
              </a:tabLst>
            </a:pPr>
            <a:r>
              <a:rPr sz="2400" dirty="0">
                <a:solidFill>
                  <a:srgbClr val="404040"/>
                </a:solidFill>
                <a:latin typeface="微軟正黑體"/>
                <a:cs typeface="微軟正黑體"/>
              </a:rPr>
              <a:t>能符合該項要求或條件的餵哺母乳女性的比例，遠較能符 合該項要求或條件的非餵哺母乳人士的比例為小；</a:t>
            </a:r>
            <a:endParaRPr sz="2400">
              <a:latin typeface="微軟正黑體"/>
              <a:cs typeface="微軟正黑體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EB3C9F"/>
              </a:buClr>
              <a:buSzPct val="79166"/>
              <a:buFont typeface="Wingdings"/>
              <a:buChar char=""/>
              <a:tabLst>
                <a:tab pos="756920" algn="l"/>
              </a:tabLst>
            </a:pPr>
            <a:r>
              <a:rPr sz="2400" spc="-5" dirty="0">
                <a:solidFill>
                  <a:srgbClr val="404040"/>
                </a:solidFill>
                <a:latin typeface="微軟正黑體"/>
                <a:cs typeface="微軟正黑體"/>
              </a:rPr>
              <a:t>該項要求或條件沒有理據支持；及</a:t>
            </a:r>
            <a:endParaRPr sz="2400">
              <a:latin typeface="微軟正黑體"/>
              <a:cs typeface="微軟正黑體"/>
            </a:endParaRPr>
          </a:p>
          <a:p>
            <a:pPr marL="756285" marR="6350" lvl="1" indent="-287020">
              <a:lnSpc>
                <a:spcPts val="2590"/>
              </a:lnSpc>
              <a:spcBef>
                <a:spcPts val="1040"/>
              </a:spcBef>
              <a:buClr>
                <a:srgbClr val="EB3C9F"/>
              </a:buClr>
              <a:buSzPct val="79166"/>
              <a:buFont typeface="Wingdings"/>
              <a:buChar char=""/>
              <a:tabLst>
                <a:tab pos="756920" algn="l"/>
              </a:tabLst>
            </a:pPr>
            <a:r>
              <a:rPr sz="2400" dirty="0">
                <a:solidFill>
                  <a:srgbClr val="404040"/>
                </a:solidFill>
                <a:latin typeface="微軟正黑體"/>
                <a:cs typeface="微軟正黑體"/>
              </a:rPr>
              <a:t>由於餵哺母乳的女性不能符合該項要求或條件，以致該要 求或條件對她</a:t>
            </a:r>
            <a:r>
              <a:rPr sz="2400" spc="-5" dirty="0">
                <a:solidFill>
                  <a:srgbClr val="404040"/>
                </a:solidFill>
                <a:latin typeface="微軟正黑體"/>
                <a:cs typeface="微軟正黑體"/>
              </a:rPr>
              <a:t> (</a:t>
            </a:r>
            <a:r>
              <a:rPr sz="2400" dirty="0">
                <a:solidFill>
                  <a:srgbClr val="404040"/>
                </a:solidFill>
                <a:latin typeface="微軟正黑體"/>
                <a:cs typeface="微軟正黑體"/>
              </a:rPr>
              <a:t>她們)</a:t>
            </a:r>
            <a:r>
              <a:rPr sz="2400" spc="10" dirty="0">
                <a:solidFill>
                  <a:srgbClr val="404040"/>
                </a:solidFill>
                <a:latin typeface="微軟正黑體"/>
                <a:cs typeface="微軟正黑體"/>
              </a:rPr>
              <a:t> </a:t>
            </a:r>
            <a:r>
              <a:rPr sz="2400" dirty="0">
                <a:solidFill>
                  <a:srgbClr val="404040"/>
                </a:solidFill>
                <a:latin typeface="微軟正黑體"/>
                <a:cs typeface="微軟正黑體"/>
              </a:rPr>
              <a:t>造成不利。</a:t>
            </a:r>
            <a:endParaRPr sz="2400">
              <a:latin typeface="微軟正黑體"/>
              <a:cs typeface="微軟正黑體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0" y="0"/>
            <a:ext cx="42672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227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餵哺母</a:t>
            </a:r>
            <a:r>
              <a:rPr spc="-5" dirty="0"/>
              <a:t>乳</a:t>
            </a:r>
            <a:r>
              <a:rPr dirty="0"/>
              <a:t>的騷擾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83637"/>
            <a:ext cx="8589645" cy="4002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9814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04040"/>
                </a:solidFill>
                <a:latin typeface="微軟正黑體"/>
                <a:cs typeface="微軟正黑體"/>
              </a:rPr>
              <a:t>任何人如基於某女性餵哺母乳而作</a:t>
            </a:r>
            <a:r>
              <a:rPr sz="2800" b="1" dirty="0">
                <a:solidFill>
                  <a:srgbClr val="404040"/>
                </a:solidFill>
                <a:latin typeface="微軟正黑體"/>
                <a:cs typeface="微軟正黑體"/>
              </a:rPr>
              <a:t>出</a:t>
            </a:r>
            <a:r>
              <a:rPr sz="2800" b="1" spc="-5" dirty="0">
                <a:solidFill>
                  <a:srgbClr val="404040"/>
                </a:solidFill>
                <a:latin typeface="微軟正黑體"/>
                <a:cs typeface="微軟正黑體"/>
              </a:rPr>
              <a:t>以下</a:t>
            </a:r>
            <a:r>
              <a:rPr sz="2800" b="1" dirty="0">
                <a:solidFill>
                  <a:srgbClr val="404040"/>
                </a:solidFill>
                <a:latin typeface="微軟正黑體"/>
                <a:cs typeface="微軟正黑體"/>
              </a:rPr>
              <a:t>行</a:t>
            </a:r>
            <a:r>
              <a:rPr sz="2800" b="1" spc="-5" dirty="0">
                <a:solidFill>
                  <a:srgbClr val="404040"/>
                </a:solidFill>
                <a:latin typeface="微軟正黑體"/>
                <a:cs typeface="微軟正黑體"/>
              </a:rPr>
              <a:t>為，</a:t>
            </a:r>
            <a:r>
              <a:rPr sz="2800" b="1" dirty="0">
                <a:solidFill>
                  <a:srgbClr val="404040"/>
                </a:solidFill>
                <a:latin typeface="微軟正黑體"/>
                <a:cs typeface="微軟正黑體"/>
              </a:rPr>
              <a:t>即</a:t>
            </a:r>
            <a:r>
              <a:rPr sz="2800" b="1" spc="-5" dirty="0">
                <a:solidFill>
                  <a:srgbClr val="404040"/>
                </a:solidFill>
                <a:latin typeface="微軟正黑體"/>
                <a:cs typeface="微軟正黑體"/>
              </a:rPr>
              <a:t>屬 對該女性作出騷擾：</a:t>
            </a:r>
            <a:endParaRPr sz="2800">
              <a:latin typeface="微軟正黑體"/>
              <a:cs typeface="微軟正黑體"/>
            </a:endParaRPr>
          </a:p>
          <a:p>
            <a:pPr marL="469900">
              <a:lnSpc>
                <a:spcPct val="100000"/>
              </a:lnSpc>
              <a:spcBef>
                <a:spcPts val="1814"/>
              </a:spcBef>
            </a:pPr>
            <a:r>
              <a:rPr sz="2400" u="sng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微軟正黑體"/>
                <a:cs typeface="微軟正黑體"/>
              </a:rPr>
              <a:t>不受歡迎的行為</a:t>
            </a:r>
            <a:endParaRPr sz="2400">
              <a:latin typeface="微軟正黑體"/>
              <a:cs typeface="微軟正黑體"/>
            </a:endParaRPr>
          </a:p>
          <a:p>
            <a:pPr marL="756285" marR="5080" indent="-287020">
              <a:lnSpc>
                <a:spcPct val="100000"/>
              </a:lnSpc>
              <a:spcBef>
                <a:spcPts val="1010"/>
              </a:spcBef>
              <a:buClr>
                <a:srgbClr val="EB3C9F"/>
              </a:buClr>
              <a:buSzPct val="79545"/>
              <a:buFont typeface="Wingdings"/>
              <a:buChar char=""/>
              <a:tabLst>
                <a:tab pos="756920" algn="l"/>
              </a:tabLst>
            </a:pPr>
            <a:r>
              <a:rPr sz="2200" spc="-5" dirty="0">
                <a:solidFill>
                  <a:srgbClr val="404040"/>
                </a:solidFill>
                <a:latin typeface="微軟正黑體"/>
                <a:cs typeface="微軟正黑體"/>
              </a:rPr>
              <a:t>任何人作出不受歡迎的行徑，而在</a:t>
            </a:r>
            <a:r>
              <a:rPr sz="2200" dirty="0">
                <a:solidFill>
                  <a:srgbClr val="404040"/>
                </a:solidFill>
                <a:latin typeface="微軟正黑體"/>
                <a:cs typeface="微軟正黑體"/>
              </a:rPr>
              <a:t>有</a:t>
            </a:r>
            <a:r>
              <a:rPr sz="2200" spc="-5" dirty="0">
                <a:solidFill>
                  <a:srgbClr val="404040"/>
                </a:solidFill>
                <a:latin typeface="微軟正黑體"/>
                <a:cs typeface="微軟正黑體"/>
              </a:rPr>
              <a:t>關情</a:t>
            </a:r>
            <a:r>
              <a:rPr sz="2200" dirty="0">
                <a:solidFill>
                  <a:srgbClr val="404040"/>
                </a:solidFill>
                <a:latin typeface="微軟正黑體"/>
                <a:cs typeface="微軟正黑體"/>
              </a:rPr>
              <a:t>況</a:t>
            </a:r>
            <a:r>
              <a:rPr sz="2200" spc="-5" dirty="0">
                <a:solidFill>
                  <a:srgbClr val="404040"/>
                </a:solidFill>
                <a:latin typeface="微軟正黑體"/>
                <a:cs typeface="微軟正黑體"/>
              </a:rPr>
              <a:t>下，</a:t>
            </a:r>
            <a:r>
              <a:rPr sz="2200" dirty="0">
                <a:solidFill>
                  <a:srgbClr val="404040"/>
                </a:solidFill>
                <a:latin typeface="微軟正黑體"/>
                <a:cs typeface="微軟正黑體"/>
              </a:rPr>
              <a:t>一</a:t>
            </a:r>
            <a:r>
              <a:rPr sz="2200" spc="-5" dirty="0">
                <a:solidFill>
                  <a:srgbClr val="404040"/>
                </a:solidFill>
                <a:latin typeface="微軟正黑體"/>
                <a:cs typeface="微軟正黑體"/>
              </a:rPr>
              <a:t>名合</a:t>
            </a:r>
            <a:r>
              <a:rPr sz="2200" dirty="0">
                <a:solidFill>
                  <a:srgbClr val="404040"/>
                </a:solidFill>
                <a:latin typeface="微軟正黑體"/>
                <a:cs typeface="微軟正黑體"/>
              </a:rPr>
              <a:t>理</a:t>
            </a:r>
            <a:r>
              <a:rPr sz="2200" spc="-5" dirty="0">
                <a:solidFill>
                  <a:srgbClr val="404040"/>
                </a:solidFill>
                <a:latin typeface="微軟正黑體"/>
                <a:cs typeface="微軟正黑體"/>
              </a:rPr>
              <a:t>的人 </a:t>
            </a:r>
            <a:r>
              <a:rPr sz="2200" dirty="0">
                <a:solidFill>
                  <a:srgbClr val="404040"/>
                </a:solidFill>
                <a:latin typeface="微軟正黑體"/>
                <a:cs typeface="微軟正黑體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微軟正黑體"/>
                <a:cs typeface="微軟正黑體"/>
              </a:rPr>
              <a:t>在顧及</a:t>
            </a:r>
            <a:r>
              <a:rPr sz="2200" dirty="0">
                <a:solidFill>
                  <a:srgbClr val="404040"/>
                </a:solidFill>
                <a:latin typeface="微軟正黑體"/>
                <a:cs typeface="微軟正黑體"/>
              </a:rPr>
              <a:t>所有</a:t>
            </a:r>
            <a:r>
              <a:rPr sz="2200" spc="-5" dirty="0">
                <a:solidFill>
                  <a:srgbClr val="404040"/>
                </a:solidFill>
                <a:latin typeface="微軟正黑體"/>
                <a:cs typeface="微軟正黑體"/>
              </a:rPr>
              <a:t>情況後</a:t>
            </a:r>
            <a:r>
              <a:rPr sz="2200" dirty="0">
                <a:solidFill>
                  <a:srgbClr val="404040"/>
                </a:solidFill>
                <a:latin typeface="微軟正黑體"/>
                <a:cs typeface="微軟正黑體"/>
              </a:rPr>
              <a:t>，應</a:t>
            </a:r>
            <a:r>
              <a:rPr sz="2200" spc="-5" dirty="0">
                <a:solidFill>
                  <a:srgbClr val="404040"/>
                </a:solidFill>
                <a:latin typeface="微軟正黑體"/>
                <a:cs typeface="微軟正黑體"/>
              </a:rPr>
              <a:t>會預期</a:t>
            </a:r>
            <a:r>
              <a:rPr sz="2200" dirty="0">
                <a:solidFill>
                  <a:srgbClr val="404040"/>
                </a:solidFill>
                <a:latin typeface="微軟正黑體"/>
                <a:cs typeface="微軟正黑體"/>
              </a:rPr>
              <a:t>該女</a:t>
            </a:r>
            <a:r>
              <a:rPr sz="2200" spc="-5" dirty="0">
                <a:solidFill>
                  <a:srgbClr val="404040"/>
                </a:solidFill>
                <a:latin typeface="微軟正黑體"/>
                <a:cs typeface="微軟正黑體"/>
              </a:rPr>
              <a:t>性會因</a:t>
            </a:r>
            <a:r>
              <a:rPr sz="2200" dirty="0">
                <a:solidFill>
                  <a:srgbClr val="404040"/>
                </a:solidFill>
                <a:latin typeface="微軟正黑體"/>
                <a:cs typeface="微軟正黑體"/>
              </a:rPr>
              <a:t>該行</a:t>
            </a:r>
            <a:r>
              <a:rPr sz="2200" spc="-5" dirty="0">
                <a:solidFill>
                  <a:srgbClr val="404040"/>
                </a:solidFill>
                <a:latin typeface="微軟正黑體"/>
                <a:cs typeface="微軟正黑體"/>
              </a:rPr>
              <a:t>徑而感</a:t>
            </a:r>
            <a:r>
              <a:rPr sz="2200" dirty="0">
                <a:solidFill>
                  <a:srgbClr val="404040"/>
                </a:solidFill>
                <a:latin typeface="微軟正黑體"/>
                <a:cs typeface="微軟正黑體"/>
              </a:rPr>
              <a:t>到受</a:t>
            </a:r>
            <a:r>
              <a:rPr sz="2200" spc="-5" dirty="0">
                <a:solidFill>
                  <a:srgbClr val="404040"/>
                </a:solidFill>
                <a:latin typeface="微軟正黑體"/>
                <a:cs typeface="微軟正黑體"/>
              </a:rPr>
              <a:t>冒犯、 </a:t>
            </a:r>
            <a:r>
              <a:rPr sz="2200" spc="-10" dirty="0">
                <a:solidFill>
                  <a:srgbClr val="404040"/>
                </a:solidFill>
                <a:latin typeface="微軟正黑體"/>
                <a:cs typeface="微軟正黑體"/>
              </a:rPr>
              <a:t>侮辱或威嚇。</a:t>
            </a:r>
            <a:endParaRPr sz="2200">
              <a:latin typeface="微軟正黑體"/>
              <a:cs typeface="微軟正黑體"/>
            </a:endParaRPr>
          </a:p>
          <a:p>
            <a:pPr marL="413384">
              <a:lnSpc>
                <a:spcPct val="100000"/>
              </a:lnSpc>
              <a:spcBef>
                <a:spcPts val="1789"/>
              </a:spcBef>
            </a:pPr>
            <a:r>
              <a:rPr sz="24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微軟正黑體"/>
                <a:cs typeface="微軟正黑體"/>
              </a:rPr>
              <a:t>營造具敵意或威嚇性的環境</a:t>
            </a:r>
            <a:endParaRPr sz="2400">
              <a:latin typeface="微軟正黑體"/>
              <a:cs typeface="微軟正黑體"/>
            </a:endParaRPr>
          </a:p>
          <a:p>
            <a:pPr marL="756285" marR="290195" indent="-287020">
              <a:lnSpc>
                <a:spcPct val="100000"/>
              </a:lnSpc>
              <a:spcBef>
                <a:spcPts val="1020"/>
              </a:spcBef>
              <a:buClr>
                <a:srgbClr val="EB3C9F"/>
              </a:buClr>
              <a:buSzPct val="79545"/>
              <a:buFont typeface="Wingdings"/>
              <a:buChar char=""/>
              <a:tabLst>
                <a:tab pos="756920" algn="l"/>
              </a:tabLst>
            </a:pPr>
            <a:r>
              <a:rPr sz="2200" spc="-5" dirty="0">
                <a:solidFill>
                  <a:srgbClr val="404040"/>
                </a:solidFill>
                <a:latin typeface="微軟正黑體"/>
                <a:cs typeface="微軟正黑體"/>
              </a:rPr>
              <a:t>任何人自行或聯同其他人作出某行</a:t>
            </a:r>
            <a:r>
              <a:rPr sz="2200" dirty="0">
                <a:solidFill>
                  <a:srgbClr val="404040"/>
                </a:solidFill>
                <a:latin typeface="微軟正黑體"/>
                <a:cs typeface="微軟正黑體"/>
              </a:rPr>
              <a:t>徑</a:t>
            </a:r>
            <a:r>
              <a:rPr sz="2200" spc="-5" dirty="0">
                <a:solidFill>
                  <a:srgbClr val="404040"/>
                </a:solidFill>
                <a:latin typeface="微軟正黑體"/>
                <a:cs typeface="微軟正黑體"/>
              </a:rPr>
              <a:t>，而</a:t>
            </a:r>
            <a:r>
              <a:rPr sz="2200" dirty="0">
                <a:solidFill>
                  <a:srgbClr val="404040"/>
                </a:solidFill>
                <a:latin typeface="微軟正黑體"/>
                <a:cs typeface="微軟正黑體"/>
              </a:rPr>
              <a:t>有</a:t>
            </a:r>
            <a:r>
              <a:rPr sz="2200" spc="-5" dirty="0">
                <a:solidFill>
                  <a:srgbClr val="404040"/>
                </a:solidFill>
                <a:latin typeface="微軟正黑體"/>
                <a:cs typeface="微軟正黑體"/>
              </a:rPr>
              <a:t>關行</a:t>
            </a:r>
            <a:r>
              <a:rPr sz="2200" dirty="0">
                <a:solidFill>
                  <a:srgbClr val="404040"/>
                </a:solidFill>
                <a:latin typeface="微軟正黑體"/>
                <a:cs typeface="微軟正黑體"/>
              </a:rPr>
              <a:t>徑</a:t>
            </a:r>
            <a:r>
              <a:rPr sz="2200" spc="-5" dirty="0">
                <a:solidFill>
                  <a:srgbClr val="404040"/>
                </a:solidFill>
                <a:latin typeface="微軟正黑體"/>
                <a:cs typeface="微軟正黑體"/>
              </a:rPr>
              <a:t>對該</a:t>
            </a:r>
            <a:r>
              <a:rPr sz="2200" dirty="0">
                <a:solidFill>
                  <a:srgbClr val="404040"/>
                </a:solidFill>
                <a:latin typeface="微軟正黑體"/>
                <a:cs typeface="微軟正黑體"/>
              </a:rPr>
              <a:t>名</a:t>
            </a:r>
            <a:r>
              <a:rPr sz="2200" spc="-5" dirty="0">
                <a:solidFill>
                  <a:srgbClr val="404040"/>
                </a:solidFill>
                <a:latin typeface="微軟正黑體"/>
                <a:cs typeface="微軟正黑體"/>
              </a:rPr>
              <a:t>女性 造成屬有敵意或具威嚇性的環境。</a:t>
            </a:r>
            <a:endParaRPr sz="2200">
              <a:latin typeface="微軟正黑體"/>
              <a:cs typeface="微軟正黑體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3540" y="2161032"/>
            <a:ext cx="2880359" cy="1435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22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使人受害的歧視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83637"/>
            <a:ext cx="747331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EB3C9F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任何</a:t>
            </a:r>
            <a:r>
              <a:rPr sz="2800" spc="-10" dirty="0">
                <a:solidFill>
                  <a:srgbClr val="404040"/>
                </a:solidFill>
                <a:latin typeface="微軟正黑體"/>
                <a:cs typeface="微軟正黑體"/>
              </a:rPr>
              <a:t>人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歧視者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如因為另一人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受害人士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)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已經 或擬根</a:t>
            </a:r>
            <a:r>
              <a:rPr sz="2800" spc="-10" dirty="0">
                <a:solidFill>
                  <a:srgbClr val="404040"/>
                </a:solidFill>
                <a:latin typeface="微軟正黑體"/>
                <a:cs typeface="微軟正黑體"/>
              </a:rPr>
              <a:t>據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《性別歧視條例》作出投</a:t>
            </a:r>
            <a:r>
              <a:rPr sz="2800" dirty="0">
                <a:solidFill>
                  <a:srgbClr val="404040"/>
                </a:solidFill>
                <a:latin typeface="微軟正黑體"/>
                <a:cs typeface="微軟正黑體"/>
              </a:rPr>
              <a:t>訴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，而</a:t>
            </a:r>
            <a:r>
              <a:rPr sz="2800" dirty="0">
                <a:solidFill>
                  <a:srgbClr val="404040"/>
                </a:solidFill>
                <a:latin typeface="微軟正黑體"/>
                <a:cs typeface="微軟正黑體"/>
              </a:rPr>
              <a:t>給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予 </a:t>
            </a:r>
            <a:r>
              <a:rPr sz="2800" spc="-10" dirty="0">
                <a:solidFill>
                  <a:srgbClr val="404040"/>
                </a:solidFill>
                <a:latin typeface="微軟正黑體"/>
                <a:cs typeface="微軟正黑體"/>
              </a:rPr>
              <a:t>該受害人士差於在類近情況下給予</a:t>
            </a:r>
            <a:r>
              <a:rPr sz="2800" dirty="0">
                <a:solidFill>
                  <a:srgbClr val="404040"/>
                </a:solidFill>
                <a:latin typeface="微軟正黑體"/>
                <a:cs typeface="微軟正黑體"/>
              </a:rPr>
              <a:t>其</a:t>
            </a:r>
            <a:r>
              <a:rPr sz="2800" spc="-10" dirty="0">
                <a:solidFill>
                  <a:srgbClr val="404040"/>
                </a:solidFill>
                <a:latin typeface="微軟正黑體"/>
                <a:cs typeface="微軟正黑體"/>
              </a:rPr>
              <a:t>他人</a:t>
            </a:r>
            <a:r>
              <a:rPr sz="2800" dirty="0">
                <a:solidFill>
                  <a:srgbClr val="404040"/>
                </a:solidFill>
                <a:latin typeface="微軟正黑體"/>
                <a:cs typeface="微軟正黑體"/>
              </a:rPr>
              <a:t>的</a:t>
            </a:r>
            <a:r>
              <a:rPr sz="2800" spc="-5" dirty="0">
                <a:solidFill>
                  <a:srgbClr val="404040"/>
                </a:solidFill>
                <a:latin typeface="微軟正黑體"/>
                <a:cs typeface="微軟正黑體"/>
              </a:rPr>
              <a:t>待 遇，即屬使人受害的歧視。</a:t>
            </a:r>
            <a:endParaRPr sz="2800">
              <a:latin typeface="微軟正黑體"/>
              <a:cs typeface="微軟正黑體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7135" y="3749040"/>
            <a:ext cx="3401568" cy="27492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289</Words>
  <Application>Microsoft Office PowerPoint</Application>
  <PresentationFormat>寬螢幕</PresentationFormat>
  <Paragraphs>77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微軟正黑體</vt:lpstr>
      <vt:lpstr>新細明體</vt:lpstr>
      <vt:lpstr>Calibri</vt:lpstr>
      <vt:lpstr>Trebuchet MS</vt:lpstr>
      <vt:lpstr>Wingdings</vt:lpstr>
      <vt:lpstr>Wingdings 2</vt:lpstr>
      <vt:lpstr>Wingdings 3</vt:lpstr>
      <vt:lpstr>Office Theme</vt:lpstr>
      <vt:lpstr>PowerPoint 簡報</vt:lpstr>
      <vt:lpstr>PowerPoint 簡報</vt:lpstr>
      <vt:lpstr>修訂《性別歧視條例》的背景</vt:lpstr>
      <vt:lpstr>修訂《性別歧視條例》</vt:lpstr>
      <vt:lpstr>保障涵蓋範圍</vt:lpstr>
      <vt:lpstr>餵哺母乳的定義</vt:lpstr>
      <vt:lpstr>餵哺母乳的歧視</vt:lpstr>
      <vt:lpstr>餵哺母乳的騷擾</vt:lpstr>
      <vt:lpstr>使人受害的歧視</vt:lpstr>
      <vt:lpstr>僱主的法律責任</vt:lpstr>
      <vt:lpstr>如何支持餵哺母乳</vt:lpstr>
      <vt:lpstr>如何支持餵哺母乳</vt:lpstr>
      <vt:lpstr>平等點線面</vt:lpstr>
      <vt:lpstr>PowerPoint 簡報</vt:lpstr>
      <vt:lpstr>宣傳 (電視宣傳短片)</vt:lpstr>
      <vt:lpstr>宣傳 (網上)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對餵哺母乳女性的平等待遇</dc:title>
  <dc:creator>Dorothy SAM</dc:creator>
  <cp:lastModifiedBy>Cody CHEUNG</cp:lastModifiedBy>
  <cp:revision>1</cp:revision>
  <dcterms:created xsi:type="dcterms:W3CDTF">2021-08-19T03:58:56Z</dcterms:created>
  <dcterms:modified xsi:type="dcterms:W3CDTF">2021-08-19T04:03:19Z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2021-08-19T00:00:00Z</vt:filetime>
  </property>
</Properties>
</file>